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9"/>
  </p:notesMasterIdLst>
  <p:sldIdLst>
    <p:sldId id="256" r:id="rId2"/>
    <p:sldId id="337" r:id="rId3"/>
    <p:sldId id="340" r:id="rId4"/>
    <p:sldId id="341" r:id="rId5"/>
    <p:sldId id="342" r:id="rId6"/>
    <p:sldId id="334" r:id="rId7"/>
    <p:sldId id="343" r:id="rId8"/>
    <p:sldId id="344" r:id="rId9"/>
    <p:sldId id="346" r:id="rId10"/>
    <p:sldId id="345" r:id="rId11"/>
    <p:sldId id="347" r:id="rId12"/>
    <p:sldId id="348" r:id="rId13"/>
    <p:sldId id="331" r:id="rId14"/>
    <p:sldId id="349" r:id="rId15"/>
    <p:sldId id="350" r:id="rId16"/>
    <p:sldId id="351" r:id="rId17"/>
    <p:sldId id="352" r:id="rId18"/>
    <p:sldId id="374" r:id="rId19"/>
    <p:sldId id="375" r:id="rId20"/>
    <p:sldId id="355" r:id="rId21"/>
    <p:sldId id="354" r:id="rId22"/>
    <p:sldId id="357" r:id="rId23"/>
    <p:sldId id="358" r:id="rId24"/>
    <p:sldId id="373" r:id="rId25"/>
    <p:sldId id="371" r:id="rId26"/>
    <p:sldId id="364" r:id="rId27"/>
    <p:sldId id="30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D8EEC0"/>
    <a:srgbClr val="C780D8"/>
    <a:srgbClr val="41A7A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20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21CDDF-3AD2-4050-98D8-8AACB2BC8982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FC84062-1EA6-4919-9F45-BA0414A0C3B4}">
      <dgm:prSet custT="1"/>
      <dgm:spPr/>
      <dgm:t>
        <a:bodyPr/>
        <a:lstStyle/>
        <a:p>
          <a:pPr rtl="0"/>
          <a:r>
            <a:rPr lang="ru-RU" sz="2000" b="1" dirty="0" smtClean="0">
              <a:latin typeface="+mj-lt"/>
            </a:rPr>
            <a:t>Первичные задачи</a:t>
          </a:r>
          <a:r>
            <a:rPr lang="ru-RU" sz="2000" dirty="0" smtClean="0">
              <a:latin typeface="+mj-lt"/>
            </a:rPr>
            <a:t> по выявлению подростков «группы риска»</a:t>
          </a:r>
          <a:endParaRPr lang="ru-RU" sz="2000" dirty="0">
            <a:latin typeface="+mj-lt"/>
          </a:endParaRPr>
        </a:p>
      </dgm:t>
    </dgm:pt>
    <dgm:pt modelId="{CAB3BF63-E6AB-47DA-8C89-E3B436B77C15}" type="parTrans" cxnId="{201DC9AA-3633-439C-921B-7FD84DE55EDD}">
      <dgm:prSet/>
      <dgm:spPr/>
      <dgm:t>
        <a:bodyPr/>
        <a:lstStyle/>
        <a:p>
          <a:endParaRPr lang="ru-RU"/>
        </a:p>
      </dgm:t>
    </dgm:pt>
    <dgm:pt modelId="{5DAC0B9B-1302-4D3E-96B4-F824ECE7F568}" type="sibTrans" cxnId="{201DC9AA-3633-439C-921B-7FD84DE55EDD}">
      <dgm:prSet/>
      <dgm:spPr/>
      <dgm:t>
        <a:bodyPr/>
        <a:lstStyle/>
        <a:p>
          <a:endParaRPr lang="ru-RU"/>
        </a:p>
      </dgm:t>
    </dgm:pt>
    <dgm:pt modelId="{F5573B7F-51EF-420D-9AA3-EFFE519416B0}">
      <dgm:prSet custT="1"/>
      <dgm:spPr/>
      <dgm:t>
        <a:bodyPr/>
        <a:lstStyle/>
        <a:p>
          <a:pPr rtl="0"/>
          <a:r>
            <a:rPr lang="ru-RU" sz="1800" dirty="0" smtClean="0"/>
            <a:t>изучение особенностей поведения</a:t>
          </a:r>
          <a:endParaRPr lang="ru-RU" sz="1800" dirty="0"/>
        </a:p>
      </dgm:t>
    </dgm:pt>
    <dgm:pt modelId="{F0FE693E-B8CC-4957-9E94-4B3D2495EBEE}" type="parTrans" cxnId="{F585EE6F-0E36-42BA-89C5-AE5C4B3D7F94}">
      <dgm:prSet/>
      <dgm:spPr/>
      <dgm:t>
        <a:bodyPr/>
        <a:lstStyle/>
        <a:p>
          <a:endParaRPr lang="ru-RU"/>
        </a:p>
      </dgm:t>
    </dgm:pt>
    <dgm:pt modelId="{BE49CF1C-5DF9-4C68-AE6F-C1670F35C034}" type="sibTrans" cxnId="{F585EE6F-0E36-42BA-89C5-AE5C4B3D7F94}">
      <dgm:prSet/>
      <dgm:spPr/>
      <dgm:t>
        <a:bodyPr/>
        <a:lstStyle/>
        <a:p>
          <a:endParaRPr lang="ru-RU"/>
        </a:p>
      </dgm:t>
    </dgm:pt>
    <dgm:pt modelId="{5685FC32-09D1-4DC6-B53D-6072ECC173B3}">
      <dgm:prSet custT="1"/>
      <dgm:spPr/>
      <dgm:t>
        <a:bodyPr/>
        <a:lstStyle/>
        <a:p>
          <a:pPr rtl="0"/>
          <a:r>
            <a:rPr lang="ru-RU" sz="1100" dirty="0" smtClean="0"/>
            <a:t> </a:t>
          </a:r>
          <a:r>
            <a:rPr lang="ru-RU" sz="1800" dirty="0" smtClean="0"/>
            <a:t>социально-психологического статуса в группе сверстников </a:t>
          </a:r>
          <a:endParaRPr lang="ru-RU" sz="1800" dirty="0"/>
        </a:p>
      </dgm:t>
    </dgm:pt>
    <dgm:pt modelId="{86897650-B9FC-4374-BA6A-A132C1C9C75A}" type="parTrans" cxnId="{640CAA58-FAA8-4E44-ABF5-FE8D5B4398D2}">
      <dgm:prSet/>
      <dgm:spPr/>
      <dgm:t>
        <a:bodyPr/>
        <a:lstStyle/>
        <a:p>
          <a:endParaRPr lang="ru-RU"/>
        </a:p>
      </dgm:t>
    </dgm:pt>
    <dgm:pt modelId="{7BFCE1B6-042A-400A-AC39-F7F27F3C4F63}" type="sibTrans" cxnId="{640CAA58-FAA8-4E44-ABF5-FE8D5B4398D2}">
      <dgm:prSet/>
      <dgm:spPr/>
      <dgm:t>
        <a:bodyPr/>
        <a:lstStyle/>
        <a:p>
          <a:endParaRPr lang="ru-RU"/>
        </a:p>
      </dgm:t>
    </dgm:pt>
    <dgm:pt modelId="{95F6EF78-F1CB-42BD-ABDE-56CCB78A2A87}">
      <dgm:prSet custT="1"/>
      <dgm:spPr/>
      <dgm:t>
        <a:bodyPr/>
        <a:lstStyle/>
        <a:p>
          <a:pPr rtl="0"/>
          <a:r>
            <a:rPr lang="ru-RU" sz="1800" dirty="0" smtClean="0"/>
            <a:t> самооценки</a:t>
          </a:r>
          <a:endParaRPr lang="ru-RU" sz="1800" dirty="0"/>
        </a:p>
      </dgm:t>
    </dgm:pt>
    <dgm:pt modelId="{89A55646-32D9-4AF5-8ACC-21800B0A2404}" type="parTrans" cxnId="{D771EA31-DF74-461D-A7F0-EAA2F38B1570}">
      <dgm:prSet/>
      <dgm:spPr/>
      <dgm:t>
        <a:bodyPr/>
        <a:lstStyle/>
        <a:p>
          <a:endParaRPr lang="ru-RU"/>
        </a:p>
      </dgm:t>
    </dgm:pt>
    <dgm:pt modelId="{ED4FE5B0-5457-4053-A540-62D03F49AB02}" type="sibTrans" cxnId="{D771EA31-DF74-461D-A7F0-EAA2F38B1570}">
      <dgm:prSet/>
      <dgm:spPr/>
      <dgm:t>
        <a:bodyPr/>
        <a:lstStyle/>
        <a:p>
          <a:endParaRPr lang="ru-RU"/>
        </a:p>
      </dgm:t>
    </dgm:pt>
    <dgm:pt modelId="{5192EF9C-D5CF-431C-B995-221A9AA9329B}">
      <dgm:prSet custT="1"/>
      <dgm:spPr/>
      <dgm:t>
        <a:bodyPr/>
        <a:lstStyle/>
        <a:p>
          <a:pPr rtl="0"/>
          <a:r>
            <a:rPr lang="ru-RU" sz="1800" dirty="0" smtClean="0"/>
            <a:t>отношения подростка к собственному будущему</a:t>
          </a:r>
          <a:endParaRPr lang="ru-RU" sz="1800" dirty="0"/>
        </a:p>
      </dgm:t>
    </dgm:pt>
    <dgm:pt modelId="{BEA6B0CB-5CFC-4409-B64C-358CF9DB636D}" type="parTrans" cxnId="{1E0FB5D0-B0AF-4174-8268-61EE0D25C9A2}">
      <dgm:prSet/>
      <dgm:spPr/>
      <dgm:t>
        <a:bodyPr/>
        <a:lstStyle/>
        <a:p>
          <a:endParaRPr lang="ru-RU"/>
        </a:p>
      </dgm:t>
    </dgm:pt>
    <dgm:pt modelId="{3457FE3A-4E82-46EE-89E9-8BF36E5AA4A4}" type="sibTrans" cxnId="{1E0FB5D0-B0AF-4174-8268-61EE0D25C9A2}">
      <dgm:prSet/>
      <dgm:spPr/>
      <dgm:t>
        <a:bodyPr/>
        <a:lstStyle/>
        <a:p>
          <a:endParaRPr lang="ru-RU"/>
        </a:p>
      </dgm:t>
    </dgm:pt>
    <dgm:pt modelId="{43CAE849-96A1-4810-8D17-3D7B153B2075}">
      <dgm:prSet custT="1"/>
      <dgm:spPr/>
      <dgm:t>
        <a:bodyPr/>
        <a:lstStyle/>
        <a:p>
          <a:pPr rtl="0"/>
          <a:r>
            <a:rPr lang="ru-RU" sz="1800" dirty="0" smtClean="0"/>
            <a:t>изучение эмоционально- волевой сферы</a:t>
          </a:r>
          <a:endParaRPr lang="ru-RU" sz="1800" dirty="0"/>
        </a:p>
      </dgm:t>
    </dgm:pt>
    <dgm:pt modelId="{4FE1AA8C-5D4F-4951-9658-A568B9BABFA0}" type="parTrans" cxnId="{5FC951D7-A554-4174-ADDE-DF056A16B0B6}">
      <dgm:prSet/>
      <dgm:spPr/>
      <dgm:t>
        <a:bodyPr/>
        <a:lstStyle/>
        <a:p>
          <a:endParaRPr lang="ru-RU"/>
        </a:p>
      </dgm:t>
    </dgm:pt>
    <dgm:pt modelId="{F5ECD18C-85F0-4ECC-AEC9-F8E54BB02ECF}" type="sibTrans" cxnId="{5FC951D7-A554-4174-ADDE-DF056A16B0B6}">
      <dgm:prSet/>
      <dgm:spPr/>
      <dgm:t>
        <a:bodyPr/>
        <a:lstStyle/>
        <a:p>
          <a:endParaRPr lang="ru-RU"/>
        </a:p>
      </dgm:t>
    </dgm:pt>
    <dgm:pt modelId="{61E72BD4-3ACB-43F0-949A-E15ED87E3E37}" type="pres">
      <dgm:prSet presAssocID="{4521CDDF-3AD2-4050-98D8-8AACB2BC8982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4C54A509-49D3-4B93-BBDF-E6285F4B3D21}" type="pres">
      <dgm:prSet presAssocID="{4521CDDF-3AD2-4050-98D8-8AACB2BC8982}" presName="pyramid" presStyleLbl="node1" presStyleIdx="0" presStyleCnt="1" custLinFactNeighborX="-29386" custLinFactNeighborY="1435"/>
      <dgm:spPr/>
    </dgm:pt>
    <dgm:pt modelId="{6521B12F-BD55-49D9-9256-B6B101160ADF}" type="pres">
      <dgm:prSet presAssocID="{4521CDDF-3AD2-4050-98D8-8AACB2BC8982}" presName="theList" presStyleCnt="0"/>
      <dgm:spPr/>
    </dgm:pt>
    <dgm:pt modelId="{6F4CE315-8E94-4A1F-9815-8494F16878DC}" type="pres">
      <dgm:prSet presAssocID="{0FC84062-1EA6-4919-9F45-BA0414A0C3B4}" presName="aNode" presStyleLbl="fgAcc1" presStyleIdx="0" presStyleCnt="6" custScaleX="78538" custScaleY="590459" custLinFactX="-3434" custLinFactY="300000" custLinFactNeighborX="-100000" custLinFactNeighborY="3944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5D4079-BB78-42D5-9FC1-8E2E253571D8}" type="pres">
      <dgm:prSet presAssocID="{0FC84062-1EA6-4919-9F45-BA0414A0C3B4}" presName="aSpace" presStyleCnt="0"/>
      <dgm:spPr/>
    </dgm:pt>
    <dgm:pt modelId="{F0D4EC45-3EBC-4A8C-B3ED-7830DDB44021}" type="pres">
      <dgm:prSet presAssocID="{F5573B7F-51EF-420D-9AA3-EFFE519416B0}" presName="aNode" presStyleLbl="fgAcc1" presStyleIdx="1" presStyleCnt="6" custScaleY="278123" custLinFactY="-385515" custLinFactNeighborX="-680" custLinFactNeighborY="-4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90184E-E621-4AD3-A0A4-59F90692D93A}" type="pres">
      <dgm:prSet presAssocID="{F5573B7F-51EF-420D-9AA3-EFFE519416B0}" presName="aSpace" presStyleCnt="0"/>
      <dgm:spPr/>
    </dgm:pt>
    <dgm:pt modelId="{47187E13-B836-4313-9898-9FA8B37E2F74}" type="pres">
      <dgm:prSet presAssocID="{5685FC32-09D1-4DC6-B53D-6072ECC173B3}" presName="aNode" presStyleLbl="fgAcc1" presStyleIdx="2" presStyleCnt="6" custScaleY="332908" custLinFactY="-284877" custLinFactNeighborX="-680" custLinFactNeighborY="-3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609748-8B84-40E3-AEBE-F826854C1172}" type="pres">
      <dgm:prSet presAssocID="{5685FC32-09D1-4DC6-B53D-6072ECC173B3}" presName="aSpace" presStyleCnt="0"/>
      <dgm:spPr/>
    </dgm:pt>
    <dgm:pt modelId="{D9F783C6-E6F3-497F-8C20-4F837E60D30D}" type="pres">
      <dgm:prSet presAssocID="{95F6EF78-F1CB-42BD-ABDE-56CCB78A2A87}" presName="aNode" presStyleLbl="fgAcc1" presStyleIdx="3" presStyleCnt="6" custScaleY="272775" custLinFactY="-191017" custLinFactNeighborX="1529" custLinFactNeighborY="-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5736F2-FBDF-4916-B30D-F83FD05E330C}" type="pres">
      <dgm:prSet presAssocID="{95F6EF78-F1CB-42BD-ABDE-56CCB78A2A87}" presName="aSpace" presStyleCnt="0"/>
      <dgm:spPr/>
    </dgm:pt>
    <dgm:pt modelId="{426C3B72-EAD0-4783-8A2E-0363DB2E5CBA}" type="pres">
      <dgm:prSet presAssocID="{5192EF9C-D5CF-431C-B995-221A9AA9329B}" presName="aNode" presStyleLbl="fgAcc1" presStyleIdx="4" presStyleCnt="6" custScaleY="256315" custLinFactY="-119545" custLinFactNeighborX="1529" custLinFactNeighborY="-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74467B-3EC1-4741-B22C-39F24B2AAAAA}" type="pres">
      <dgm:prSet presAssocID="{5192EF9C-D5CF-431C-B995-221A9AA9329B}" presName="aSpace" presStyleCnt="0"/>
      <dgm:spPr/>
    </dgm:pt>
    <dgm:pt modelId="{97ABEF59-438D-4A82-AEE5-5755CCDC6EDE}" type="pres">
      <dgm:prSet presAssocID="{43CAE849-96A1-4810-8D17-3D7B153B2075}" presName="aNode" presStyleLbl="fgAcc1" presStyleIdx="5" presStyleCnt="6" custScaleY="276250" custLinFactY="-44113" custLinFactNeighborX="1529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96C0A8-31FC-48DE-9647-22C8C335895B}" type="pres">
      <dgm:prSet presAssocID="{43CAE849-96A1-4810-8D17-3D7B153B2075}" presName="aSpace" presStyleCnt="0"/>
      <dgm:spPr/>
    </dgm:pt>
  </dgm:ptLst>
  <dgm:cxnLst>
    <dgm:cxn modelId="{AB27D131-A6C6-4CCE-BE9C-BC5DFD64F14D}" type="presOf" srcId="{5685FC32-09D1-4DC6-B53D-6072ECC173B3}" destId="{47187E13-B836-4313-9898-9FA8B37E2F74}" srcOrd="0" destOrd="0" presId="urn:microsoft.com/office/officeart/2005/8/layout/pyramid2"/>
    <dgm:cxn modelId="{59677918-5EB0-4044-BFA2-F7AC83F60080}" type="presOf" srcId="{0FC84062-1EA6-4919-9F45-BA0414A0C3B4}" destId="{6F4CE315-8E94-4A1F-9815-8494F16878DC}" srcOrd="0" destOrd="0" presId="urn:microsoft.com/office/officeart/2005/8/layout/pyramid2"/>
    <dgm:cxn modelId="{9EC9875F-2811-41B9-B206-D96FDA82A2FE}" type="presOf" srcId="{4521CDDF-3AD2-4050-98D8-8AACB2BC8982}" destId="{61E72BD4-3ACB-43F0-949A-E15ED87E3E37}" srcOrd="0" destOrd="0" presId="urn:microsoft.com/office/officeart/2005/8/layout/pyramid2"/>
    <dgm:cxn modelId="{C62953EB-3549-4C71-8B3B-C923D158235A}" type="presOf" srcId="{43CAE849-96A1-4810-8D17-3D7B153B2075}" destId="{97ABEF59-438D-4A82-AEE5-5755CCDC6EDE}" srcOrd="0" destOrd="0" presId="urn:microsoft.com/office/officeart/2005/8/layout/pyramid2"/>
    <dgm:cxn modelId="{5FC951D7-A554-4174-ADDE-DF056A16B0B6}" srcId="{4521CDDF-3AD2-4050-98D8-8AACB2BC8982}" destId="{43CAE849-96A1-4810-8D17-3D7B153B2075}" srcOrd="5" destOrd="0" parTransId="{4FE1AA8C-5D4F-4951-9658-A568B9BABFA0}" sibTransId="{F5ECD18C-85F0-4ECC-AEC9-F8E54BB02ECF}"/>
    <dgm:cxn modelId="{201DC9AA-3633-439C-921B-7FD84DE55EDD}" srcId="{4521CDDF-3AD2-4050-98D8-8AACB2BC8982}" destId="{0FC84062-1EA6-4919-9F45-BA0414A0C3B4}" srcOrd="0" destOrd="0" parTransId="{CAB3BF63-E6AB-47DA-8C89-E3B436B77C15}" sibTransId="{5DAC0B9B-1302-4D3E-96B4-F824ECE7F568}"/>
    <dgm:cxn modelId="{1E0FB5D0-B0AF-4174-8268-61EE0D25C9A2}" srcId="{4521CDDF-3AD2-4050-98D8-8AACB2BC8982}" destId="{5192EF9C-D5CF-431C-B995-221A9AA9329B}" srcOrd="4" destOrd="0" parTransId="{BEA6B0CB-5CFC-4409-B64C-358CF9DB636D}" sibTransId="{3457FE3A-4E82-46EE-89E9-8BF36E5AA4A4}"/>
    <dgm:cxn modelId="{F585EE6F-0E36-42BA-89C5-AE5C4B3D7F94}" srcId="{4521CDDF-3AD2-4050-98D8-8AACB2BC8982}" destId="{F5573B7F-51EF-420D-9AA3-EFFE519416B0}" srcOrd="1" destOrd="0" parTransId="{F0FE693E-B8CC-4957-9E94-4B3D2495EBEE}" sibTransId="{BE49CF1C-5DF9-4C68-AE6F-C1670F35C034}"/>
    <dgm:cxn modelId="{D771EA31-DF74-461D-A7F0-EAA2F38B1570}" srcId="{4521CDDF-3AD2-4050-98D8-8AACB2BC8982}" destId="{95F6EF78-F1CB-42BD-ABDE-56CCB78A2A87}" srcOrd="3" destOrd="0" parTransId="{89A55646-32D9-4AF5-8ACC-21800B0A2404}" sibTransId="{ED4FE5B0-5457-4053-A540-62D03F49AB02}"/>
    <dgm:cxn modelId="{742B2CA1-AF09-412D-BA0C-85F836C14D6A}" type="presOf" srcId="{5192EF9C-D5CF-431C-B995-221A9AA9329B}" destId="{426C3B72-EAD0-4783-8A2E-0363DB2E5CBA}" srcOrd="0" destOrd="0" presId="urn:microsoft.com/office/officeart/2005/8/layout/pyramid2"/>
    <dgm:cxn modelId="{051442F7-8D21-4A9B-A07E-89E347CB5AE0}" type="presOf" srcId="{F5573B7F-51EF-420D-9AA3-EFFE519416B0}" destId="{F0D4EC45-3EBC-4A8C-B3ED-7830DDB44021}" srcOrd="0" destOrd="0" presId="urn:microsoft.com/office/officeart/2005/8/layout/pyramid2"/>
    <dgm:cxn modelId="{640CAA58-FAA8-4E44-ABF5-FE8D5B4398D2}" srcId="{4521CDDF-3AD2-4050-98D8-8AACB2BC8982}" destId="{5685FC32-09D1-4DC6-B53D-6072ECC173B3}" srcOrd="2" destOrd="0" parTransId="{86897650-B9FC-4374-BA6A-A132C1C9C75A}" sibTransId="{7BFCE1B6-042A-400A-AC39-F7F27F3C4F63}"/>
    <dgm:cxn modelId="{EF17D611-6EB1-4951-81FF-9FEE9DB606FE}" type="presOf" srcId="{95F6EF78-F1CB-42BD-ABDE-56CCB78A2A87}" destId="{D9F783C6-E6F3-497F-8C20-4F837E60D30D}" srcOrd="0" destOrd="0" presId="urn:microsoft.com/office/officeart/2005/8/layout/pyramid2"/>
    <dgm:cxn modelId="{7B423DC8-963F-4F3D-AC38-A7D1045AFF37}" type="presParOf" srcId="{61E72BD4-3ACB-43F0-949A-E15ED87E3E37}" destId="{4C54A509-49D3-4B93-BBDF-E6285F4B3D21}" srcOrd="0" destOrd="0" presId="urn:microsoft.com/office/officeart/2005/8/layout/pyramid2"/>
    <dgm:cxn modelId="{33609B80-2545-4181-A136-C24381EA7429}" type="presParOf" srcId="{61E72BD4-3ACB-43F0-949A-E15ED87E3E37}" destId="{6521B12F-BD55-49D9-9256-B6B101160ADF}" srcOrd="1" destOrd="0" presId="urn:microsoft.com/office/officeart/2005/8/layout/pyramid2"/>
    <dgm:cxn modelId="{90755FC3-532F-4C95-ACBC-4AA92B49DDB6}" type="presParOf" srcId="{6521B12F-BD55-49D9-9256-B6B101160ADF}" destId="{6F4CE315-8E94-4A1F-9815-8494F16878DC}" srcOrd="0" destOrd="0" presId="urn:microsoft.com/office/officeart/2005/8/layout/pyramid2"/>
    <dgm:cxn modelId="{B3C689B0-3237-47D0-9190-89EB324978F6}" type="presParOf" srcId="{6521B12F-BD55-49D9-9256-B6B101160ADF}" destId="{AE5D4079-BB78-42D5-9FC1-8E2E253571D8}" srcOrd="1" destOrd="0" presId="urn:microsoft.com/office/officeart/2005/8/layout/pyramid2"/>
    <dgm:cxn modelId="{C660131B-5D8A-48B9-997C-6AC1FB9EC66B}" type="presParOf" srcId="{6521B12F-BD55-49D9-9256-B6B101160ADF}" destId="{F0D4EC45-3EBC-4A8C-B3ED-7830DDB44021}" srcOrd="2" destOrd="0" presId="urn:microsoft.com/office/officeart/2005/8/layout/pyramid2"/>
    <dgm:cxn modelId="{67B2128D-258A-4EE6-8B45-C1C6339BE2A4}" type="presParOf" srcId="{6521B12F-BD55-49D9-9256-B6B101160ADF}" destId="{2890184E-E621-4AD3-A0A4-59F90692D93A}" srcOrd="3" destOrd="0" presId="urn:microsoft.com/office/officeart/2005/8/layout/pyramid2"/>
    <dgm:cxn modelId="{FFEBC9B4-EE58-4E41-9BAC-81AFD42B5530}" type="presParOf" srcId="{6521B12F-BD55-49D9-9256-B6B101160ADF}" destId="{47187E13-B836-4313-9898-9FA8B37E2F74}" srcOrd="4" destOrd="0" presId="urn:microsoft.com/office/officeart/2005/8/layout/pyramid2"/>
    <dgm:cxn modelId="{4814E01D-FE38-4C21-A3B1-D5288ECFCA65}" type="presParOf" srcId="{6521B12F-BD55-49D9-9256-B6B101160ADF}" destId="{6A609748-8B84-40E3-AEBE-F826854C1172}" srcOrd="5" destOrd="0" presId="urn:microsoft.com/office/officeart/2005/8/layout/pyramid2"/>
    <dgm:cxn modelId="{9763D8B9-66EF-4D56-AEBE-F6C2F5922272}" type="presParOf" srcId="{6521B12F-BD55-49D9-9256-B6B101160ADF}" destId="{D9F783C6-E6F3-497F-8C20-4F837E60D30D}" srcOrd="6" destOrd="0" presId="urn:microsoft.com/office/officeart/2005/8/layout/pyramid2"/>
    <dgm:cxn modelId="{128FA7A0-1DB5-45E9-B2CD-67ACA94F74B6}" type="presParOf" srcId="{6521B12F-BD55-49D9-9256-B6B101160ADF}" destId="{1E5736F2-FBDF-4916-B30D-F83FD05E330C}" srcOrd="7" destOrd="0" presId="urn:microsoft.com/office/officeart/2005/8/layout/pyramid2"/>
    <dgm:cxn modelId="{182A31A0-CB0D-4827-8DCE-B177DEF57A55}" type="presParOf" srcId="{6521B12F-BD55-49D9-9256-B6B101160ADF}" destId="{426C3B72-EAD0-4783-8A2E-0363DB2E5CBA}" srcOrd="8" destOrd="0" presId="urn:microsoft.com/office/officeart/2005/8/layout/pyramid2"/>
    <dgm:cxn modelId="{14D062EE-2000-41A0-BE7E-3C8713AA7C06}" type="presParOf" srcId="{6521B12F-BD55-49D9-9256-B6B101160ADF}" destId="{8374467B-3EC1-4741-B22C-39F24B2AAAAA}" srcOrd="9" destOrd="0" presId="urn:microsoft.com/office/officeart/2005/8/layout/pyramid2"/>
    <dgm:cxn modelId="{1EC89F88-8D4B-41E6-8485-0C0EC00E6F82}" type="presParOf" srcId="{6521B12F-BD55-49D9-9256-B6B101160ADF}" destId="{97ABEF59-438D-4A82-AEE5-5755CCDC6EDE}" srcOrd="10" destOrd="0" presId="urn:microsoft.com/office/officeart/2005/8/layout/pyramid2"/>
    <dgm:cxn modelId="{BB0526E9-C108-4229-8D25-DEDD107D06D3}" type="presParOf" srcId="{6521B12F-BD55-49D9-9256-B6B101160ADF}" destId="{CA96C0A8-31FC-48DE-9647-22C8C335895B}" srcOrd="11" destOrd="0" presId="urn:microsoft.com/office/officeart/2005/8/layout/pyramid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429E7E-1174-4464-9DAA-22653809D4E2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9170F66F-2CAD-42E1-A64A-8132361E807F}">
      <dgm:prSet phldrT="[Текст]" custT="1"/>
      <dgm:spPr/>
      <dgm:t>
        <a:bodyPr/>
        <a:lstStyle/>
        <a:p>
          <a:r>
            <a:rPr lang="ru-RU" sz="1600" b="1" dirty="0" err="1" smtClean="0">
              <a:solidFill>
                <a:schemeClr val="tx1"/>
              </a:solidFill>
            </a:rPr>
            <a:t>П.И.Юнацкевича</a:t>
          </a:r>
          <a:r>
            <a:rPr lang="ru-RU" sz="1600" b="1" dirty="0" smtClean="0">
              <a:solidFill>
                <a:schemeClr val="tx1"/>
              </a:solidFill>
            </a:rPr>
            <a:t> "Человек и дерево"</a:t>
          </a:r>
          <a:endParaRPr lang="ru-RU" sz="1600" b="1" dirty="0"/>
        </a:p>
      </dgm:t>
    </dgm:pt>
    <dgm:pt modelId="{69218737-5C72-46DF-BE06-8B96EE0E5466}" type="parTrans" cxnId="{61939A6F-21C8-44FB-BB1A-C860B7A49140}">
      <dgm:prSet/>
      <dgm:spPr/>
      <dgm:t>
        <a:bodyPr/>
        <a:lstStyle/>
        <a:p>
          <a:endParaRPr lang="ru-RU"/>
        </a:p>
      </dgm:t>
    </dgm:pt>
    <dgm:pt modelId="{6042765C-1062-4C62-9C03-8638196D68FC}" type="sibTrans" cxnId="{61939A6F-21C8-44FB-BB1A-C860B7A49140}">
      <dgm:prSet/>
      <dgm:spPr/>
      <dgm:t>
        <a:bodyPr/>
        <a:lstStyle/>
        <a:p>
          <a:endParaRPr lang="ru-RU"/>
        </a:p>
      </dgm:t>
    </dgm:pt>
    <dgm:pt modelId="{32384B85-15FD-4E69-A289-D8628E7AA94F}">
      <dgm:prSet phldrT="[Текст]" custT="1"/>
      <dgm:spPr/>
      <dgm:t>
        <a:bodyPr/>
        <a:lstStyle/>
        <a:p>
          <a:r>
            <a:rPr lang="ru-RU" sz="1600" b="1" i="1" dirty="0" smtClean="0">
              <a:solidFill>
                <a:schemeClr val="tx1"/>
              </a:solidFill>
            </a:rPr>
            <a:t>Выявление суицидального риска у детей</a:t>
          </a:r>
          <a:r>
            <a:rPr lang="ru-RU" sz="1600" b="1" dirty="0" smtClean="0">
              <a:solidFill>
                <a:schemeClr val="tx1"/>
              </a:solidFill>
            </a:rPr>
            <a:t> </a:t>
          </a:r>
          <a:br>
            <a:rPr lang="ru-RU" sz="1600" b="1" dirty="0" smtClean="0">
              <a:solidFill>
                <a:schemeClr val="tx1"/>
              </a:solidFill>
            </a:rPr>
          </a:br>
          <a:r>
            <a:rPr lang="ru-RU" sz="1600" b="1" dirty="0" smtClean="0">
              <a:solidFill>
                <a:schemeClr val="tx1"/>
              </a:solidFill>
            </a:rPr>
            <a:t>( А.А. Кучер, В.П. </a:t>
          </a:r>
          <a:r>
            <a:rPr lang="ru-RU" sz="1600" b="1" dirty="0" err="1" smtClean="0">
              <a:solidFill>
                <a:schemeClr val="tx1"/>
              </a:solidFill>
            </a:rPr>
            <a:t>Костюкевич</a:t>
          </a:r>
          <a:endParaRPr lang="ru-RU" sz="1600" b="1" dirty="0">
            <a:solidFill>
              <a:schemeClr val="tx1"/>
            </a:solidFill>
          </a:endParaRPr>
        </a:p>
      </dgm:t>
    </dgm:pt>
    <dgm:pt modelId="{D786B512-0E10-44A9-AE33-2893C9E0B0B5}" type="parTrans" cxnId="{12D3D314-D352-4CC6-8922-A974959FB81D}">
      <dgm:prSet/>
      <dgm:spPr/>
      <dgm:t>
        <a:bodyPr/>
        <a:lstStyle/>
        <a:p>
          <a:endParaRPr lang="ru-RU"/>
        </a:p>
      </dgm:t>
    </dgm:pt>
    <dgm:pt modelId="{0919C970-2D85-4113-BC4F-D23BD00BF516}" type="sibTrans" cxnId="{12D3D314-D352-4CC6-8922-A974959FB81D}">
      <dgm:prSet/>
      <dgm:spPr/>
      <dgm:t>
        <a:bodyPr/>
        <a:lstStyle/>
        <a:p>
          <a:endParaRPr lang="ru-RU"/>
        </a:p>
      </dgm:t>
    </dgm:pt>
    <dgm:pt modelId="{005B50C2-04DC-4191-B685-C63CA5F91D74}">
      <dgm:prSet/>
      <dgm:spPr/>
      <dgm:t>
        <a:bodyPr/>
        <a:lstStyle/>
        <a:p>
          <a:endParaRPr lang="ru-RU"/>
        </a:p>
      </dgm:t>
    </dgm:pt>
    <dgm:pt modelId="{57591993-410E-4E1E-854E-E6DFFE2B7E09}" type="parTrans" cxnId="{B6421392-3FDC-4668-B564-E6CAEA06CC90}">
      <dgm:prSet/>
      <dgm:spPr/>
      <dgm:t>
        <a:bodyPr/>
        <a:lstStyle/>
        <a:p>
          <a:endParaRPr lang="ru-RU"/>
        </a:p>
      </dgm:t>
    </dgm:pt>
    <dgm:pt modelId="{2BF9008E-8E40-4D86-9081-6C7DF17B173B}" type="sibTrans" cxnId="{B6421392-3FDC-4668-B564-E6CAEA06CC90}">
      <dgm:prSet/>
      <dgm:spPr/>
      <dgm:t>
        <a:bodyPr/>
        <a:lstStyle/>
        <a:p>
          <a:endParaRPr lang="ru-RU"/>
        </a:p>
      </dgm:t>
    </dgm:pt>
    <dgm:pt modelId="{2637DDD3-CDB3-4C98-B0A9-5EAB8616B93E}">
      <dgm:prSet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«Ваши суицидальные наклонности» (З. Королёва )</a:t>
          </a:r>
          <a:endParaRPr lang="ru-RU" sz="1600" b="1" dirty="0">
            <a:solidFill>
              <a:schemeClr val="tx1"/>
            </a:solidFill>
          </a:endParaRPr>
        </a:p>
      </dgm:t>
    </dgm:pt>
    <dgm:pt modelId="{D3C120CF-CF24-4483-A776-D7DD561D661B}" type="parTrans" cxnId="{38174358-8E2B-4288-8FB0-4D689852EE62}">
      <dgm:prSet/>
      <dgm:spPr/>
      <dgm:t>
        <a:bodyPr/>
        <a:lstStyle/>
        <a:p>
          <a:endParaRPr lang="ru-RU"/>
        </a:p>
      </dgm:t>
    </dgm:pt>
    <dgm:pt modelId="{8EA736D5-B70E-4F8F-969C-A25C9CCB4719}" type="sibTrans" cxnId="{38174358-8E2B-4288-8FB0-4D689852EE62}">
      <dgm:prSet/>
      <dgm:spPr/>
      <dgm:t>
        <a:bodyPr/>
        <a:lstStyle/>
        <a:p>
          <a:endParaRPr lang="ru-RU"/>
        </a:p>
      </dgm:t>
    </dgm:pt>
    <dgm:pt modelId="{20CDAF34-396F-4EE8-A106-0D2E2BCFA979}" type="pres">
      <dgm:prSet presAssocID="{D5429E7E-1174-4464-9DAA-22653809D4E2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25E1389-950F-4095-940B-3C24F1BB7E55}" type="pres">
      <dgm:prSet presAssocID="{9170F66F-2CAD-42E1-A64A-8132361E807F}" presName="gear1" presStyleLbl="node1" presStyleIdx="0" presStyleCnt="3" custLinFactNeighborX="-1164" custLinFactNeighborY="898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559FAD-2ED4-48D7-B17B-FE906A7AEF31}" type="pres">
      <dgm:prSet presAssocID="{9170F66F-2CAD-42E1-A64A-8132361E807F}" presName="gear1srcNode" presStyleLbl="node1" presStyleIdx="0" presStyleCnt="3"/>
      <dgm:spPr/>
      <dgm:t>
        <a:bodyPr/>
        <a:lstStyle/>
        <a:p>
          <a:endParaRPr lang="ru-RU"/>
        </a:p>
      </dgm:t>
    </dgm:pt>
    <dgm:pt modelId="{3D077675-3AF9-4158-9008-6E9EC3D437AD}" type="pres">
      <dgm:prSet presAssocID="{9170F66F-2CAD-42E1-A64A-8132361E807F}" presName="gear1dstNode" presStyleLbl="node1" presStyleIdx="0" presStyleCnt="3"/>
      <dgm:spPr/>
      <dgm:t>
        <a:bodyPr/>
        <a:lstStyle/>
        <a:p>
          <a:endParaRPr lang="ru-RU"/>
        </a:p>
      </dgm:t>
    </dgm:pt>
    <dgm:pt modelId="{CACE6C3F-ECC3-436F-B107-C3AA1E6B5EA5}" type="pres">
      <dgm:prSet presAssocID="{32384B85-15FD-4E69-A289-D8628E7AA94F}" presName="gear2" presStyleLbl="node1" presStyleIdx="1" presStyleCnt="3" custScaleX="168551" custScaleY="152366" custLinFactNeighborX="-65981" custLinFactNeighborY="2979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E66E89-FF1D-4371-BE05-63581174DA4E}" type="pres">
      <dgm:prSet presAssocID="{32384B85-15FD-4E69-A289-D8628E7AA94F}" presName="gear2srcNode" presStyleLbl="node1" presStyleIdx="1" presStyleCnt="3"/>
      <dgm:spPr/>
      <dgm:t>
        <a:bodyPr/>
        <a:lstStyle/>
        <a:p>
          <a:endParaRPr lang="ru-RU"/>
        </a:p>
      </dgm:t>
    </dgm:pt>
    <dgm:pt modelId="{832BE647-5B22-486F-8B46-C0FAEA323BD8}" type="pres">
      <dgm:prSet presAssocID="{32384B85-15FD-4E69-A289-D8628E7AA94F}" presName="gear2dstNode" presStyleLbl="node1" presStyleIdx="1" presStyleCnt="3"/>
      <dgm:spPr/>
      <dgm:t>
        <a:bodyPr/>
        <a:lstStyle/>
        <a:p>
          <a:endParaRPr lang="ru-RU"/>
        </a:p>
      </dgm:t>
    </dgm:pt>
    <dgm:pt modelId="{C780CB67-3BFF-4D31-978F-B2705D0399F8}" type="pres">
      <dgm:prSet presAssocID="{2637DDD3-CDB3-4C98-B0A9-5EAB8616B93E}" presName="gear3" presStyleLbl="node1" presStyleIdx="2" presStyleCnt="3" custScaleX="157571" custScaleY="156460" custLinFactNeighborX="16032" custLinFactNeighborY="-34072"/>
      <dgm:spPr/>
      <dgm:t>
        <a:bodyPr/>
        <a:lstStyle/>
        <a:p>
          <a:endParaRPr lang="ru-RU"/>
        </a:p>
      </dgm:t>
    </dgm:pt>
    <dgm:pt modelId="{2C0E905D-E2F2-485A-A712-D2FE96C6559C}" type="pres">
      <dgm:prSet presAssocID="{2637DDD3-CDB3-4C98-B0A9-5EAB8616B93E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2561B7-D02E-45C3-A465-19BB9E065DB1}" type="pres">
      <dgm:prSet presAssocID="{2637DDD3-CDB3-4C98-B0A9-5EAB8616B93E}" presName="gear3srcNode" presStyleLbl="node1" presStyleIdx="2" presStyleCnt="3"/>
      <dgm:spPr/>
      <dgm:t>
        <a:bodyPr/>
        <a:lstStyle/>
        <a:p>
          <a:endParaRPr lang="ru-RU"/>
        </a:p>
      </dgm:t>
    </dgm:pt>
    <dgm:pt modelId="{CCC876EB-EB7E-44C6-A325-8F8524FC2892}" type="pres">
      <dgm:prSet presAssocID="{2637DDD3-CDB3-4C98-B0A9-5EAB8616B93E}" presName="gear3dstNode" presStyleLbl="node1" presStyleIdx="2" presStyleCnt="3"/>
      <dgm:spPr/>
      <dgm:t>
        <a:bodyPr/>
        <a:lstStyle/>
        <a:p>
          <a:endParaRPr lang="ru-RU"/>
        </a:p>
      </dgm:t>
    </dgm:pt>
    <dgm:pt modelId="{312D8197-7075-410E-8A6C-BFA4C674715A}" type="pres">
      <dgm:prSet presAssocID="{6042765C-1062-4C62-9C03-8638196D68FC}" presName="connector1" presStyleLbl="sibTrans2D1" presStyleIdx="0" presStyleCnt="3"/>
      <dgm:spPr/>
      <dgm:t>
        <a:bodyPr/>
        <a:lstStyle/>
        <a:p>
          <a:endParaRPr lang="ru-RU"/>
        </a:p>
      </dgm:t>
    </dgm:pt>
    <dgm:pt modelId="{D87DCC5A-85FE-4644-88FF-7089BCE96837}" type="pres">
      <dgm:prSet presAssocID="{0919C970-2D85-4113-BC4F-D23BD00BF516}" presName="connector2" presStyleLbl="sibTrans2D1" presStyleIdx="1" presStyleCnt="3" custLinFactNeighborX="-6242" custLinFactNeighborY="-8891"/>
      <dgm:spPr/>
      <dgm:t>
        <a:bodyPr/>
        <a:lstStyle/>
        <a:p>
          <a:endParaRPr lang="ru-RU"/>
        </a:p>
      </dgm:t>
    </dgm:pt>
    <dgm:pt modelId="{EE770F78-0B34-473B-B97A-7F9DC64E0AC4}" type="pres">
      <dgm:prSet presAssocID="{8EA736D5-B70E-4F8F-969C-A25C9CCB4719}" presName="connector3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FE842A99-5E3A-406F-ADC5-C88779143B17}" type="presOf" srcId="{2637DDD3-CDB3-4C98-B0A9-5EAB8616B93E}" destId="{C780CB67-3BFF-4D31-978F-B2705D0399F8}" srcOrd="0" destOrd="0" presId="urn:microsoft.com/office/officeart/2005/8/layout/gear1"/>
    <dgm:cxn modelId="{8AE365A5-3F61-4410-94BB-D0E2D7B8C679}" type="presOf" srcId="{32384B85-15FD-4E69-A289-D8628E7AA94F}" destId="{832BE647-5B22-486F-8B46-C0FAEA323BD8}" srcOrd="2" destOrd="0" presId="urn:microsoft.com/office/officeart/2005/8/layout/gear1"/>
    <dgm:cxn modelId="{B6421392-3FDC-4668-B564-E6CAEA06CC90}" srcId="{D5429E7E-1174-4464-9DAA-22653809D4E2}" destId="{005B50C2-04DC-4191-B685-C63CA5F91D74}" srcOrd="3" destOrd="0" parTransId="{57591993-410E-4E1E-854E-E6DFFE2B7E09}" sibTransId="{2BF9008E-8E40-4D86-9081-6C7DF17B173B}"/>
    <dgm:cxn modelId="{0A441AD1-6B66-4F8C-AAE6-75CD16ACF5A2}" type="presOf" srcId="{8EA736D5-B70E-4F8F-969C-A25C9CCB4719}" destId="{EE770F78-0B34-473B-B97A-7F9DC64E0AC4}" srcOrd="0" destOrd="0" presId="urn:microsoft.com/office/officeart/2005/8/layout/gear1"/>
    <dgm:cxn modelId="{D1F8D54B-652D-4F6F-B146-579CE5598EAD}" type="presOf" srcId="{9170F66F-2CAD-42E1-A64A-8132361E807F}" destId="{225E1389-950F-4095-940B-3C24F1BB7E55}" srcOrd="0" destOrd="0" presId="urn:microsoft.com/office/officeart/2005/8/layout/gear1"/>
    <dgm:cxn modelId="{AB2CE842-FDF8-4532-B02F-260963D48B5D}" type="presOf" srcId="{9170F66F-2CAD-42E1-A64A-8132361E807F}" destId="{3D077675-3AF9-4158-9008-6E9EC3D437AD}" srcOrd="2" destOrd="0" presId="urn:microsoft.com/office/officeart/2005/8/layout/gear1"/>
    <dgm:cxn modelId="{1BE8B451-EDDA-4B0B-8E6C-BE842C70F439}" type="presOf" srcId="{2637DDD3-CDB3-4C98-B0A9-5EAB8616B93E}" destId="{CCC876EB-EB7E-44C6-A325-8F8524FC2892}" srcOrd="3" destOrd="0" presId="urn:microsoft.com/office/officeart/2005/8/layout/gear1"/>
    <dgm:cxn modelId="{4982E4D3-8064-427C-8DA2-0A57E110EE5E}" type="presOf" srcId="{6042765C-1062-4C62-9C03-8638196D68FC}" destId="{312D8197-7075-410E-8A6C-BFA4C674715A}" srcOrd="0" destOrd="0" presId="urn:microsoft.com/office/officeart/2005/8/layout/gear1"/>
    <dgm:cxn modelId="{36CB46A8-A623-4C37-A7A3-084B4C9D91D4}" type="presOf" srcId="{9170F66F-2CAD-42E1-A64A-8132361E807F}" destId="{04559FAD-2ED4-48D7-B17B-FE906A7AEF31}" srcOrd="1" destOrd="0" presId="urn:microsoft.com/office/officeart/2005/8/layout/gear1"/>
    <dgm:cxn modelId="{38174358-8E2B-4288-8FB0-4D689852EE62}" srcId="{D5429E7E-1174-4464-9DAA-22653809D4E2}" destId="{2637DDD3-CDB3-4C98-B0A9-5EAB8616B93E}" srcOrd="2" destOrd="0" parTransId="{D3C120CF-CF24-4483-A776-D7DD561D661B}" sibTransId="{8EA736D5-B70E-4F8F-969C-A25C9CCB4719}"/>
    <dgm:cxn modelId="{12D3D314-D352-4CC6-8922-A974959FB81D}" srcId="{D5429E7E-1174-4464-9DAA-22653809D4E2}" destId="{32384B85-15FD-4E69-A289-D8628E7AA94F}" srcOrd="1" destOrd="0" parTransId="{D786B512-0E10-44A9-AE33-2893C9E0B0B5}" sibTransId="{0919C970-2D85-4113-BC4F-D23BD00BF516}"/>
    <dgm:cxn modelId="{61939A6F-21C8-44FB-BB1A-C860B7A49140}" srcId="{D5429E7E-1174-4464-9DAA-22653809D4E2}" destId="{9170F66F-2CAD-42E1-A64A-8132361E807F}" srcOrd="0" destOrd="0" parTransId="{69218737-5C72-46DF-BE06-8B96EE0E5466}" sibTransId="{6042765C-1062-4C62-9C03-8638196D68FC}"/>
    <dgm:cxn modelId="{FD7C086B-34CA-471D-8038-CA7A6757B49B}" type="presOf" srcId="{2637DDD3-CDB3-4C98-B0A9-5EAB8616B93E}" destId="{1F2561B7-D02E-45C3-A465-19BB9E065DB1}" srcOrd="2" destOrd="0" presId="urn:microsoft.com/office/officeart/2005/8/layout/gear1"/>
    <dgm:cxn modelId="{8F87E82D-8CAB-47F0-9959-F0CB42DB6004}" type="presOf" srcId="{32384B85-15FD-4E69-A289-D8628E7AA94F}" destId="{CACE6C3F-ECC3-436F-B107-C3AA1E6B5EA5}" srcOrd="0" destOrd="0" presId="urn:microsoft.com/office/officeart/2005/8/layout/gear1"/>
    <dgm:cxn modelId="{6DC540D4-74C4-4B8C-8036-B97867B9D7FA}" type="presOf" srcId="{D5429E7E-1174-4464-9DAA-22653809D4E2}" destId="{20CDAF34-396F-4EE8-A106-0D2E2BCFA979}" srcOrd="0" destOrd="0" presId="urn:microsoft.com/office/officeart/2005/8/layout/gear1"/>
    <dgm:cxn modelId="{75A9A8A4-EEF1-4A4B-80E3-97B04C2D4AD4}" type="presOf" srcId="{32384B85-15FD-4E69-A289-D8628E7AA94F}" destId="{76E66E89-FF1D-4371-BE05-63581174DA4E}" srcOrd="1" destOrd="0" presId="urn:microsoft.com/office/officeart/2005/8/layout/gear1"/>
    <dgm:cxn modelId="{22D57EB3-26EB-4F36-9D9A-E15E4C2444BC}" type="presOf" srcId="{0919C970-2D85-4113-BC4F-D23BD00BF516}" destId="{D87DCC5A-85FE-4644-88FF-7089BCE96837}" srcOrd="0" destOrd="0" presId="urn:microsoft.com/office/officeart/2005/8/layout/gear1"/>
    <dgm:cxn modelId="{AFEFF0AC-900E-4DEC-8303-BB16947117E5}" type="presOf" srcId="{2637DDD3-CDB3-4C98-B0A9-5EAB8616B93E}" destId="{2C0E905D-E2F2-485A-A712-D2FE96C6559C}" srcOrd="1" destOrd="0" presId="urn:microsoft.com/office/officeart/2005/8/layout/gear1"/>
    <dgm:cxn modelId="{9A8F3D95-F703-4390-9215-2E4FE8D5EFCA}" type="presParOf" srcId="{20CDAF34-396F-4EE8-A106-0D2E2BCFA979}" destId="{225E1389-950F-4095-940B-3C24F1BB7E55}" srcOrd="0" destOrd="0" presId="urn:microsoft.com/office/officeart/2005/8/layout/gear1"/>
    <dgm:cxn modelId="{C8CDA8D3-B8C7-4BC7-93AC-869A0E07D3DC}" type="presParOf" srcId="{20CDAF34-396F-4EE8-A106-0D2E2BCFA979}" destId="{04559FAD-2ED4-48D7-B17B-FE906A7AEF31}" srcOrd="1" destOrd="0" presId="urn:microsoft.com/office/officeart/2005/8/layout/gear1"/>
    <dgm:cxn modelId="{9B8DAFD3-8BEE-4CD7-BAB7-83436086FFEE}" type="presParOf" srcId="{20CDAF34-396F-4EE8-A106-0D2E2BCFA979}" destId="{3D077675-3AF9-4158-9008-6E9EC3D437AD}" srcOrd="2" destOrd="0" presId="urn:microsoft.com/office/officeart/2005/8/layout/gear1"/>
    <dgm:cxn modelId="{E275A4DF-48BC-44D4-B816-86E9057DA01D}" type="presParOf" srcId="{20CDAF34-396F-4EE8-A106-0D2E2BCFA979}" destId="{CACE6C3F-ECC3-436F-B107-C3AA1E6B5EA5}" srcOrd="3" destOrd="0" presId="urn:microsoft.com/office/officeart/2005/8/layout/gear1"/>
    <dgm:cxn modelId="{39457071-9F23-471A-A37A-6B9F6C30CB98}" type="presParOf" srcId="{20CDAF34-396F-4EE8-A106-0D2E2BCFA979}" destId="{76E66E89-FF1D-4371-BE05-63581174DA4E}" srcOrd="4" destOrd="0" presId="urn:microsoft.com/office/officeart/2005/8/layout/gear1"/>
    <dgm:cxn modelId="{55B93C35-B487-4EA4-A202-011F1DD8ECDB}" type="presParOf" srcId="{20CDAF34-396F-4EE8-A106-0D2E2BCFA979}" destId="{832BE647-5B22-486F-8B46-C0FAEA323BD8}" srcOrd="5" destOrd="0" presId="urn:microsoft.com/office/officeart/2005/8/layout/gear1"/>
    <dgm:cxn modelId="{42B9267C-6A69-4B85-B671-3BA22EBB3FC0}" type="presParOf" srcId="{20CDAF34-396F-4EE8-A106-0D2E2BCFA979}" destId="{C780CB67-3BFF-4D31-978F-B2705D0399F8}" srcOrd="6" destOrd="0" presId="urn:microsoft.com/office/officeart/2005/8/layout/gear1"/>
    <dgm:cxn modelId="{DBD64F88-C6E4-4CF0-B026-94E1A4E4FE64}" type="presParOf" srcId="{20CDAF34-396F-4EE8-A106-0D2E2BCFA979}" destId="{2C0E905D-E2F2-485A-A712-D2FE96C6559C}" srcOrd="7" destOrd="0" presId="urn:microsoft.com/office/officeart/2005/8/layout/gear1"/>
    <dgm:cxn modelId="{2334CDE7-ED41-47F4-895A-EB65EB3A1717}" type="presParOf" srcId="{20CDAF34-396F-4EE8-A106-0D2E2BCFA979}" destId="{1F2561B7-D02E-45C3-A465-19BB9E065DB1}" srcOrd="8" destOrd="0" presId="urn:microsoft.com/office/officeart/2005/8/layout/gear1"/>
    <dgm:cxn modelId="{645EFE93-8F31-48CF-9008-00AE13E8D7BF}" type="presParOf" srcId="{20CDAF34-396F-4EE8-A106-0D2E2BCFA979}" destId="{CCC876EB-EB7E-44C6-A325-8F8524FC2892}" srcOrd="9" destOrd="0" presId="urn:microsoft.com/office/officeart/2005/8/layout/gear1"/>
    <dgm:cxn modelId="{F17BE5C1-3D94-4E6C-B25F-80D276BF5E81}" type="presParOf" srcId="{20CDAF34-396F-4EE8-A106-0D2E2BCFA979}" destId="{312D8197-7075-410E-8A6C-BFA4C674715A}" srcOrd="10" destOrd="0" presId="urn:microsoft.com/office/officeart/2005/8/layout/gear1"/>
    <dgm:cxn modelId="{A33CE26F-C1B5-43AC-8E6E-42A3EE581B24}" type="presParOf" srcId="{20CDAF34-396F-4EE8-A106-0D2E2BCFA979}" destId="{D87DCC5A-85FE-4644-88FF-7089BCE96837}" srcOrd="11" destOrd="0" presId="urn:microsoft.com/office/officeart/2005/8/layout/gear1"/>
    <dgm:cxn modelId="{80E97C89-5887-4F0C-AF6C-319F7A203F05}" type="presParOf" srcId="{20CDAF34-396F-4EE8-A106-0D2E2BCFA979}" destId="{EE770F78-0B34-473B-B97A-7F9DC64E0AC4}" srcOrd="12" destOrd="0" presId="urn:microsoft.com/office/officeart/2005/8/layout/gear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164D469-59E0-4393-9147-AF5753750D16}" type="doc">
      <dgm:prSet loTypeId="urn:microsoft.com/office/officeart/2005/8/layout/radial4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EF2C058-FF8C-44CD-B686-0EB4E07E3300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Результаты</a:t>
          </a:r>
          <a:r>
            <a:rPr lang="ru-RU" sz="2000" b="1" dirty="0" smtClean="0">
              <a:solidFill>
                <a:schemeClr val="tx1"/>
              </a:solidFill>
            </a:rPr>
            <a:t> диагностики</a:t>
          </a:r>
          <a:endParaRPr lang="ru-RU" sz="2000" b="1" dirty="0">
            <a:solidFill>
              <a:schemeClr val="tx1"/>
            </a:solidFill>
          </a:endParaRPr>
        </a:p>
      </dgm:t>
    </dgm:pt>
    <dgm:pt modelId="{54A2BB44-B56C-4F4F-84F0-C22E39F8EE5B}" type="parTrans" cxnId="{85F323D5-933A-465B-8135-4FC78D70E3D6}">
      <dgm:prSet/>
      <dgm:spPr/>
      <dgm:t>
        <a:bodyPr/>
        <a:lstStyle/>
        <a:p>
          <a:endParaRPr lang="ru-RU" sz="2000"/>
        </a:p>
      </dgm:t>
    </dgm:pt>
    <dgm:pt modelId="{E15C47B4-00C4-4715-A7EE-A94B03F0BDB7}" type="sibTrans" cxnId="{85F323D5-933A-465B-8135-4FC78D70E3D6}">
      <dgm:prSet/>
      <dgm:spPr/>
      <dgm:t>
        <a:bodyPr/>
        <a:lstStyle/>
        <a:p>
          <a:endParaRPr lang="ru-RU" sz="2000"/>
        </a:p>
      </dgm:t>
    </dgm:pt>
    <dgm:pt modelId="{95CF934A-EF32-4A9F-A5A5-D1F1B924F314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Обучающиеся</a:t>
          </a:r>
          <a:endParaRPr lang="ru-RU" sz="2000" b="1" dirty="0">
            <a:solidFill>
              <a:schemeClr val="tx1"/>
            </a:solidFill>
          </a:endParaRPr>
        </a:p>
      </dgm:t>
    </dgm:pt>
    <dgm:pt modelId="{F4217F66-8DDE-4677-9D24-FB599291026E}" type="parTrans" cxnId="{B3CECF33-0EDD-4720-9DD6-05A09EBFD3A5}">
      <dgm:prSet/>
      <dgm:spPr/>
      <dgm:t>
        <a:bodyPr/>
        <a:lstStyle/>
        <a:p>
          <a:endParaRPr lang="ru-RU" sz="2000"/>
        </a:p>
      </dgm:t>
    </dgm:pt>
    <dgm:pt modelId="{1380667B-DE85-4114-8E1F-262DFECB4084}" type="sibTrans" cxnId="{B3CECF33-0EDD-4720-9DD6-05A09EBFD3A5}">
      <dgm:prSet/>
      <dgm:spPr/>
      <dgm:t>
        <a:bodyPr/>
        <a:lstStyle/>
        <a:p>
          <a:endParaRPr lang="ru-RU" sz="2000"/>
        </a:p>
      </dgm:t>
    </dgm:pt>
    <dgm:pt modelId="{D3568E5E-FE9F-4263-94D7-75892E4DDD14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Родители</a:t>
          </a:r>
          <a:endParaRPr lang="ru-RU" sz="2000" b="1" dirty="0">
            <a:solidFill>
              <a:schemeClr val="tx1"/>
            </a:solidFill>
          </a:endParaRPr>
        </a:p>
      </dgm:t>
    </dgm:pt>
    <dgm:pt modelId="{04438035-AA07-4333-942D-159ABB52CD6A}" type="parTrans" cxnId="{599BD67C-C558-4176-992A-6A70EE16EEA9}">
      <dgm:prSet/>
      <dgm:spPr/>
      <dgm:t>
        <a:bodyPr/>
        <a:lstStyle/>
        <a:p>
          <a:endParaRPr lang="ru-RU" sz="2000"/>
        </a:p>
      </dgm:t>
    </dgm:pt>
    <dgm:pt modelId="{F5DFA92F-1AA7-4A12-A4D4-513BEB4BAC15}" type="sibTrans" cxnId="{599BD67C-C558-4176-992A-6A70EE16EEA9}">
      <dgm:prSet/>
      <dgm:spPr/>
      <dgm:t>
        <a:bodyPr/>
        <a:lstStyle/>
        <a:p>
          <a:endParaRPr lang="ru-RU" sz="2000"/>
        </a:p>
      </dgm:t>
    </dgm:pt>
    <dgm:pt modelId="{BF84AE1B-306B-47E9-93D6-98AC576946E5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Классный </a:t>
          </a:r>
          <a:r>
            <a:rPr lang="ru-RU" sz="1800" b="1" dirty="0" smtClean="0">
              <a:solidFill>
                <a:schemeClr val="tx1"/>
              </a:solidFill>
            </a:rPr>
            <a:t>руководитель</a:t>
          </a:r>
          <a:r>
            <a:rPr lang="ru-RU" sz="2000" b="1" dirty="0" smtClean="0">
              <a:solidFill>
                <a:schemeClr val="tx1"/>
              </a:solidFill>
            </a:rPr>
            <a:t>,</a:t>
          </a:r>
        </a:p>
        <a:p>
          <a:r>
            <a:rPr lang="ru-RU" sz="2000" b="1" dirty="0" smtClean="0">
              <a:solidFill>
                <a:schemeClr val="tx1"/>
              </a:solidFill>
            </a:rPr>
            <a:t>социальный педагог, Администрация школы</a:t>
          </a:r>
          <a:endParaRPr lang="ru-RU" sz="2000" b="1" dirty="0">
            <a:solidFill>
              <a:schemeClr val="tx1"/>
            </a:solidFill>
          </a:endParaRPr>
        </a:p>
      </dgm:t>
    </dgm:pt>
    <dgm:pt modelId="{4CA941B6-097E-4261-9A7D-B8F8BE3B2D62}" type="parTrans" cxnId="{6156C7B2-90DF-4485-8FF8-E10891B183D4}">
      <dgm:prSet/>
      <dgm:spPr/>
      <dgm:t>
        <a:bodyPr/>
        <a:lstStyle/>
        <a:p>
          <a:endParaRPr lang="ru-RU" sz="2000"/>
        </a:p>
      </dgm:t>
    </dgm:pt>
    <dgm:pt modelId="{5EE78091-7BEA-4997-9A4F-100993E9D335}" type="sibTrans" cxnId="{6156C7B2-90DF-4485-8FF8-E10891B183D4}">
      <dgm:prSet/>
      <dgm:spPr/>
      <dgm:t>
        <a:bodyPr/>
        <a:lstStyle/>
        <a:p>
          <a:endParaRPr lang="ru-RU" sz="2000"/>
        </a:p>
      </dgm:t>
    </dgm:pt>
    <dgm:pt modelId="{900D79E1-8344-4D75-BD50-FD54B70A317A}" type="pres">
      <dgm:prSet presAssocID="{8164D469-59E0-4393-9147-AF5753750D1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B2CBB7-13E8-4AAF-9685-87FDBEF7D8E8}" type="pres">
      <dgm:prSet presAssocID="{5EF2C058-FF8C-44CD-B686-0EB4E07E3300}" presName="centerShape" presStyleLbl="node0" presStyleIdx="0" presStyleCnt="1" custAng="0" custScaleX="122735" custLinFactNeighborX="-52" custLinFactNeighborY="-1130"/>
      <dgm:spPr/>
      <dgm:t>
        <a:bodyPr/>
        <a:lstStyle/>
        <a:p>
          <a:endParaRPr lang="ru-RU"/>
        </a:p>
      </dgm:t>
    </dgm:pt>
    <dgm:pt modelId="{F9F59A28-839F-41F8-8A8A-F0C1AAB06292}" type="pres">
      <dgm:prSet presAssocID="{F4217F66-8DDE-4677-9D24-FB599291026E}" presName="parTrans" presStyleLbl="bgSibTrans2D1" presStyleIdx="0" presStyleCnt="3" custAng="10786882" custScaleX="40303" custScaleY="127273" custLinFactNeighborX="32232" custLinFactNeighborY="15155"/>
      <dgm:spPr/>
      <dgm:t>
        <a:bodyPr/>
        <a:lstStyle/>
        <a:p>
          <a:endParaRPr lang="ru-RU"/>
        </a:p>
      </dgm:t>
    </dgm:pt>
    <dgm:pt modelId="{9A0E2A94-AF4A-489F-8E6F-130815CA83DB}" type="pres">
      <dgm:prSet presAssocID="{95CF934A-EF32-4A9F-A5A5-D1F1B924F314}" presName="node" presStyleLbl="node1" presStyleIdx="0" presStyleCnt="3" custRadScaleRad="119188" custRadScaleInc="-68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FAEE73-3C70-4D26-9996-DAC9CB808967}" type="pres">
      <dgm:prSet presAssocID="{04438035-AA07-4333-942D-159ABB52CD6A}" presName="parTrans" presStyleLbl="bgSibTrans2D1" presStyleIdx="1" presStyleCnt="3" custAng="10800000" custScaleX="44059" custScaleY="120896" custLinFactNeighborX="337" custLinFactNeighborY="69462"/>
      <dgm:spPr/>
      <dgm:t>
        <a:bodyPr/>
        <a:lstStyle/>
        <a:p>
          <a:endParaRPr lang="ru-RU"/>
        </a:p>
      </dgm:t>
    </dgm:pt>
    <dgm:pt modelId="{EF4FB747-6271-4F8A-A298-53B0D1833FF6}" type="pres">
      <dgm:prSet presAssocID="{D3568E5E-FE9F-4263-94D7-75892E4DDD1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D17880-9CEC-41F8-BF23-9AF3D80AC55F}" type="pres">
      <dgm:prSet presAssocID="{4CA941B6-097E-4261-9A7D-B8F8BE3B2D62}" presName="parTrans" presStyleLbl="bgSibTrans2D1" presStyleIdx="2" presStyleCnt="3" custAng="4193151" custFlipHor="1" custScaleX="30456" custScaleY="116588" custLinFactNeighborX="-38368" custLinFactNeighborY="20307"/>
      <dgm:spPr/>
      <dgm:t>
        <a:bodyPr/>
        <a:lstStyle/>
        <a:p>
          <a:endParaRPr lang="ru-RU"/>
        </a:p>
      </dgm:t>
    </dgm:pt>
    <dgm:pt modelId="{CC4F2BD3-DB6D-4BA6-8AED-E3A0E792833F}" type="pres">
      <dgm:prSet presAssocID="{BF84AE1B-306B-47E9-93D6-98AC576946E5}" presName="node" presStyleLbl="node1" presStyleIdx="2" presStyleCnt="3" custScaleX="115698" custScaleY="125582" custRadScaleRad="119400" custRadScaleInc="66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3F8ECA-43E6-4A30-8940-FC7CF6AC69E9}" type="presOf" srcId="{BF84AE1B-306B-47E9-93D6-98AC576946E5}" destId="{CC4F2BD3-DB6D-4BA6-8AED-E3A0E792833F}" srcOrd="0" destOrd="0" presId="urn:microsoft.com/office/officeart/2005/8/layout/radial4"/>
    <dgm:cxn modelId="{85F323D5-933A-465B-8135-4FC78D70E3D6}" srcId="{8164D469-59E0-4393-9147-AF5753750D16}" destId="{5EF2C058-FF8C-44CD-B686-0EB4E07E3300}" srcOrd="0" destOrd="0" parTransId="{54A2BB44-B56C-4F4F-84F0-C22E39F8EE5B}" sibTransId="{E15C47B4-00C4-4715-A7EE-A94B03F0BDB7}"/>
    <dgm:cxn modelId="{6156C7B2-90DF-4485-8FF8-E10891B183D4}" srcId="{5EF2C058-FF8C-44CD-B686-0EB4E07E3300}" destId="{BF84AE1B-306B-47E9-93D6-98AC576946E5}" srcOrd="2" destOrd="0" parTransId="{4CA941B6-097E-4261-9A7D-B8F8BE3B2D62}" sibTransId="{5EE78091-7BEA-4997-9A4F-100993E9D335}"/>
    <dgm:cxn modelId="{32B32C85-9259-42DC-BD73-A58B95F2CDF0}" type="presOf" srcId="{D3568E5E-FE9F-4263-94D7-75892E4DDD14}" destId="{EF4FB747-6271-4F8A-A298-53B0D1833FF6}" srcOrd="0" destOrd="0" presId="urn:microsoft.com/office/officeart/2005/8/layout/radial4"/>
    <dgm:cxn modelId="{599BD67C-C558-4176-992A-6A70EE16EEA9}" srcId="{5EF2C058-FF8C-44CD-B686-0EB4E07E3300}" destId="{D3568E5E-FE9F-4263-94D7-75892E4DDD14}" srcOrd="1" destOrd="0" parTransId="{04438035-AA07-4333-942D-159ABB52CD6A}" sibTransId="{F5DFA92F-1AA7-4A12-A4D4-513BEB4BAC15}"/>
    <dgm:cxn modelId="{E8D289E8-7C27-4100-92DC-80B236BF68D6}" type="presOf" srcId="{5EF2C058-FF8C-44CD-B686-0EB4E07E3300}" destId="{1BB2CBB7-13E8-4AAF-9685-87FDBEF7D8E8}" srcOrd="0" destOrd="0" presId="urn:microsoft.com/office/officeart/2005/8/layout/radial4"/>
    <dgm:cxn modelId="{0FED5F2A-D335-435F-B83D-0CAF84F4A15B}" type="presOf" srcId="{8164D469-59E0-4393-9147-AF5753750D16}" destId="{900D79E1-8344-4D75-BD50-FD54B70A317A}" srcOrd="0" destOrd="0" presId="urn:microsoft.com/office/officeart/2005/8/layout/radial4"/>
    <dgm:cxn modelId="{5FD28B2C-2E1F-444D-AD59-7C60DA002D60}" type="presOf" srcId="{F4217F66-8DDE-4677-9D24-FB599291026E}" destId="{F9F59A28-839F-41F8-8A8A-F0C1AAB06292}" srcOrd="0" destOrd="0" presId="urn:microsoft.com/office/officeart/2005/8/layout/radial4"/>
    <dgm:cxn modelId="{64569FFC-DF36-4D7B-9459-6E20E9C8F2C5}" type="presOf" srcId="{95CF934A-EF32-4A9F-A5A5-D1F1B924F314}" destId="{9A0E2A94-AF4A-489F-8E6F-130815CA83DB}" srcOrd="0" destOrd="0" presId="urn:microsoft.com/office/officeart/2005/8/layout/radial4"/>
    <dgm:cxn modelId="{4F66935E-934A-46F5-9480-E729B7A30BCE}" type="presOf" srcId="{04438035-AA07-4333-942D-159ABB52CD6A}" destId="{E5FAEE73-3C70-4D26-9996-DAC9CB808967}" srcOrd="0" destOrd="0" presId="urn:microsoft.com/office/officeart/2005/8/layout/radial4"/>
    <dgm:cxn modelId="{16A486AB-360F-4DE5-BA87-46671654F931}" type="presOf" srcId="{4CA941B6-097E-4261-9A7D-B8F8BE3B2D62}" destId="{E2D17880-9CEC-41F8-BF23-9AF3D80AC55F}" srcOrd="0" destOrd="0" presId="urn:microsoft.com/office/officeart/2005/8/layout/radial4"/>
    <dgm:cxn modelId="{B3CECF33-0EDD-4720-9DD6-05A09EBFD3A5}" srcId="{5EF2C058-FF8C-44CD-B686-0EB4E07E3300}" destId="{95CF934A-EF32-4A9F-A5A5-D1F1B924F314}" srcOrd="0" destOrd="0" parTransId="{F4217F66-8DDE-4677-9D24-FB599291026E}" sibTransId="{1380667B-DE85-4114-8E1F-262DFECB4084}"/>
    <dgm:cxn modelId="{A314194F-9188-4F3A-B61C-C4F14E61FCBE}" type="presParOf" srcId="{900D79E1-8344-4D75-BD50-FD54B70A317A}" destId="{1BB2CBB7-13E8-4AAF-9685-87FDBEF7D8E8}" srcOrd="0" destOrd="0" presId="urn:microsoft.com/office/officeart/2005/8/layout/radial4"/>
    <dgm:cxn modelId="{23482DBE-3B90-47A0-8341-FC35E607398A}" type="presParOf" srcId="{900D79E1-8344-4D75-BD50-FD54B70A317A}" destId="{F9F59A28-839F-41F8-8A8A-F0C1AAB06292}" srcOrd="1" destOrd="0" presId="urn:microsoft.com/office/officeart/2005/8/layout/radial4"/>
    <dgm:cxn modelId="{6610B408-6169-47C4-A5BC-A795E9FAB515}" type="presParOf" srcId="{900D79E1-8344-4D75-BD50-FD54B70A317A}" destId="{9A0E2A94-AF4A-489F-8E6F-130815CA83DB}" srcOrd="2" destOrd="0" presId="urn:microsoft.com/office/officeart/2005/8/layout/radial4"/>
    <dgm:cxn modelId="{BCC61D9F-B06F-4705-AD9B-81730DE764FF}" type="presParOf" srcId="{900D79E1-8344-4D75-BD50-FD54B70A317A}" destId="{E5FAEE73-3C70-4D26-9996-DAC9CB808967}" srcOrd="3" destOrd="0" presId="urn:microsoft.com/office/officeart/2005/8/layout/radial4"/>
    <dgm:cxn modelId="{A47E0791-07D2-469B-A678-825148C498E7}" type="presParOf" srcId="{900D79E1-8344-4D75-BD50-FD54B70A317A}" destId="{EF4FB747-6271-4F8A-A298-53B0D1833FF6}" srcOrd="4" destOrd="0" presId="urn:microsoft.com/office/officeart/2005/8/layout/radial4"/>
    <dgm:cxn modelId="{998400BE-5DD7-4B61-8122-3FC535B34EE1}" type="presParOf" srcId="{900D79E1-8344-4D75-BD50-FD54B70A317A}" destId="{E2D17880-9CEC-41F8-BF23-9AF3D80AC55F}" srcOrd="5" destOrd="0" presId="urn:microsoft.com/office/officeart/2005/8/layout/radial4"/>
    <dgm:cxn modelId="{302E29E4-E129-4FFA-BE69-E4E1C0BB520C}" type="presParOf" srcId="{900D79E1-8344-4D75-BD50-FD54B70A317A}" destId="{CC4F2BD3-DB6D-4BA6-8AED-E3A0E792833F}" srcOrd="6" destOrd="0" presId="urn:microsoft.com/office/officeart/2005/8/layout/radial4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EAB8ADF-DDDA-4856-AD15-8E8ED08D3F6B}" type="doc">
      <dgm:prSet loTypeId="urn:microsoft.com/office/officeart/2005/8/layout/process5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37BD2F98-251B-4E40-A226-9379303F20BD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Проводить в безопасное место</a:t>
          </a:r>
          <a:endParaRPr lang="ru-RU" sz="1600" b="1" dirty="0">
            <a:solidFill>
              <a:schemeClr val="tx1"/>
            </a:solidFill>
          </a:endParaRPr>
        </a:p>
      </dgm:t>
    </dgm:pt>
    <dgm:pt modelId="{A21B2B98-4615-4692-8DF0-51D3748559D0}" type="parTrans" cxnId="{0369731C-D5BF-476F-900A-62EAF0732BAD}">
      <dgm:prSet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F090D268-2E54-4675-A9FF-9A8890A6BDCF}" type="sibTrans" cxnId="{0369731C-D5BF-476F-900A-62EAF0732BAD}">
      <dgm:prSet custT="1"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1B461B4C-AA67-4F7F-8845-B416BC279668}">
      <dgm:prSet phldrT="[Текст]" custT="1"/>
      <dgm:spPr/>
      <dgm:t>
        <a:bodyPr/>
        <a:lstStyle/>
        <a:p>
          <a:r>
            <a:rPr lang="ru-RU" sz="1600" b="1" smtClean="0">
              <a:solidFill>
                <a:schemeClr val="tx1"/>
              </a:solidFill>
            </a:rPr>
            <a:t>Отделить от сверстников</a:t>
          </a:r>
          <a:endParaRPr lang="ru-RU" sz="1600" b="1" dirty="0">
            <a:solidFill>
              <a:schemeClr val="tx1"/>
            </a:solidFill>
          </a:endParaRPr>
        </a:p>
      </dgm:t>
    </dgm:pt>
    <dgm:pt modelId="{3CA32319-0ADA-4B60-9B30-478AB121B6B0}" type="parTrans" cxnId="{F90CC6D7-A14F-47FD-8308-25E7B744548E}">
      <dgm:prSet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201F62A3-6029-48C0-AB40-1CFB118FF105}" type="sibTrans" cxnId="{F90CC6D7-A14F-47FD-8308-25E7B744548E}">
      <dgm:prSet custT="1"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26E80794-32F4-4504-B6A0-3BD5723D348D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Выслушать (активное слушание)</a:t>
          </a:r>
          <a:endParaRPr lang="ru-RU" sz="1600" b="1" dirty="0">
            <a:solidFill>
              <a:schemeClr val="tx1"/>
            </a:solidFill>
          </a:endParaRPr>
        </a:p>
      </dgm:t>
    </dgm:pt>
    <dgm:pt modelId="{BF0DD5B6-F9F4-4353-A300-451E05DC6C73}" type="parTrans" cxnId="{97B647F7-BFC6-47E7-8D3E-F0B24F618E29}">
      <dgm:prSet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F5FAC829-33D5-4B35-8549-BDC1504298F8}" type="sibTrans" cxnId="{97B647F7-BFC6-47E7-8D3E-F0B24F618E29}">
      <dgm:prSet custT="1"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14986552-5AFE-48AD-AF3F-82D84EDE83A5}">
      <dgm:prSet phldrT="[Текст]" custT="1"/>
      <dgm:spPr/>
      <dgm:t>
        <a:bodyPr/>
        <a:lstStyle/>
        <a:p>
          <a:r>
            <a:rPr lang="ru-RU" sz="1600" b="1" smtClean="0">
              <a:solidFill>
                <a:schemeClr val="tx1"/>
              </a:solidFill>
            </a:rPr>
            <a:t>Зависимости от степени готовности принимать меры</a:t>
          </a:r>
          <a:endParaRPr lang="ru-RU" sz="1600" b="1" dirty="0">
            <a:solidFill>
              <a:schemeClr val="tx1"/>
            </a:solidFill>
          </a:endParaRPr>
        </a:p>
      </dgm:t>
    </dgm:pt>
    <dgm:pt modelId="{E7C0CA7C-64FF-4BEE-BFF6-66A62AF74A98}" type="parTrans" cxnId="{81F56C55-16A0-4778-BC8D-912D1EEAC8A1}">
      <dgm:prSet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E1CB5709-F953-4BF0-8FF3-5B175804A9A5}" type="sibTrans" cxnId="{81F56C55-16A0-4778-BC8D-912D1EEAC8A1}">
      <dgm:prSet custT="1"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15B1EEBB-144F-499D-9D9E-66B876781988}">
      <dgm:prSet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Специальной фразой дать понять о случившемся администрации</a:t>
          </a:r>
          <a:endParaRPr lang="ru-RU" sz="1600" b="1" dirty="0">
            <a:solidFill>
              <a:schemeClr val="tx1"/>
            </a:solidFill>
          </a:endParaRPr>
        </a:p>
      </dgm:t>
    </dgm:pt>
    <dgm:pt modelId="{20F509A9-22C1-4819-AC6A-A05AB94D8403}" type="parTrans" cxnId="{C80630F2-E502-42AD-BD6E-D91842141D77}">
      <dgm:prSet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5D3568D1-7BA5-4C6B-8A55-C16DB258D9E0}" type="sibTrans" cxnId="{C80630F2-E502-42AD-BD6E-D91842141D77}">
      <dgm:prSet custT="1"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CBF243A8-AB70-4E93-AD73-89781BEA7D37}">
      <dgm:prSet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Выяснить - есть план, орудие или  только вербализация</a:t>
          </a:r>
          <a:endParaRPr lang="ru-RU" sz="1600" b="1" dirty="0">
            <a:solidFill>
              <a:schemeClr val="tx1"/>
            </a:solidFill>
          </a:endParaRPr>
        </a:p>
      </dgm:t>
    </dgm:pt>
    <dgm:pt modelId="{B43623A7-0563-406E-8EE5-7AB0814D0D6A}" type="parTrans" cxnId="{7BAA4E05-F37B-4E53-A902-5AAA26D6B998}">
      <dgm:prSet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01D30D76-F4B3-45C9-A72E-C4FCF8DC149C}" type="sibTrans" cxnId="{7BAA4E05-F37B-4E53-A902-5AAA26D6B998}">
      <dgm:prSet custT="1"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4916257E-8BEE-4EA8-89F8-E8D2441AB6DF}">
      <dgm:prSet custT="1"/>
      <dgm:spPr/>
      <dgm:t>
        <a:bodyPr/>
        <a:lstStyle/>
        <a:p>
          <a:r>
            <a:rPr lang="ru-RU" sz="1600" b="1" smtClean="0">
              <a:solidFill>
                <a:schemeClr val="tx1"/>
              </a:solidFill>
            </a:rPr>
            <a:t>Запросить помощь по телефонам экстренной психологической помощи в соответствии с алгоритмом межведомственного взаимодействия</a:t>
          </a:r>
          <a:endParaRPr lang="ru-RU" sz="1600" b="1" dirty="0">
            <a:solidFill>
              <a:schemeClr val="tx1"/>
            </a:solidFill>
          </a:endParaRPr>
        </a:p>
      </dgm:t>
    </dgm:pt>
    <dgm:pt modelId="{5FD4BEA6-DB5B-4DEE-AF20-1653BD061731}" type="parTrans" cxnId="{EACC6395-D167-4302-B01F-94C16FA088D3}">
      <dgm:prSet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CD3B8A00-964B-442A-B81F-EE1D95565001}" type="sibTrans" cxnId="{EACC6395-D167-4302-B01F-94C16FA088D3}">
      <dgm:prSet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B17FA57B-F188-4DFA-8E6B-49245294A14E}">
      <dgm:prSet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Оповестить родителей</a:t>
          </a:r>
          <a:endParaRPr lang="ru-RU" sz="1600" b="1" dirty="0">
            <a:solidFill>
              <a:schemeClr val="tx1"/>
            </a:solidFill>
          </a:endParaRPr>
        </a:p>
      </dgm:t>
    </dgm:pt>
    <dgm:pt modelId="{5A69DF8B-A3A7-4AF7-809F-7E578A297CC8}" type="parTrans" cxnId="{E75CEE40-9B13-4122-B3D4-494645AC62F0}">
      <dgm:prSet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372650AB-5E1E-4AB7-8384-A6D00C624FD4}" type="sibTrans" cxnId="{E75CEE40-9B13-4122-B3D4-494645AC62F0}">
      <dgm:prSet custT="1"/>
      <dgm:spPr/>
      <dgm:t>
        <a:bodyPr/>
        <a:lstStyle/>
        <a:p>
          <a:endParaRPr lang="ru-RU" sz="1600" b="1">
            <a:solidFill>
              <a:schemeClr val="tx1"/>
            </a:solidFill>
          </a:endParaRPr>
        </a:p>
      </dgm:t>
    </dgm:pt>
    <dgm:pt modelId="{A62F479F-A6B3-41F9-A237-116F4D6216F1}" type="pres">
      <dgm:prSet presAssocID="{8EAB8ADF-DDDA-4856-AD15-8E8ED08D3F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FD30D5-9C70-4124-BA23-DDAD4581D1A4}" type="pres">
      <dgm:prSet presAssocID="{37BD2F98-251B-4E40-A226-9379303F20BD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B59163-7B0B-41A6-AB32-EC2660E8F9BC}" type="pres">
      <dgm:prSet presAssocID="{F090D268-2E54-4675-A9FF-9A8890A6BDCF}" presName="sibTrans" presStyleLbl="sibTrans2D1" presStyleIdx="0" presStyleCnt="7" custScaleX="152527"/>
      <dgm:spPr/>
      <dgm:t>
        <a:bodyPr/>
        <a:lstStyle/>
        <a:p>
          <a:endParaRPr lang="ru-RU"/>
        </a:p>
      </dgm:t>
    </dgm:pt>
    <dgm:pt modelId="{F43FD89B-AC57-4F8C-B1EB-C46DCEC632C1}" type="pres">
      <dgm:prSet presAssocID="{F090D268-2E54-4675-A9FF-9A8890A6BDCF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BA04E81A-6726-419D-9EF1-C901B33F3BB2}" type="pres">
      <dgm:prSet presAssocID="{1B461B4C-AA67-4F7F-8845-B416BC279668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F2FBA0-7FB0-4655-9204-3BCD2B894620}" type="pres">
      <dgm:prSet presAssocID="{201F62A3-6029-48C0-AB40-1CFB118FF105}" presName="sibTrans" presStyleLbl="sibTrans2D1" presStyleIdx="1" presStyleCnt="7" custScaleX="147408" custLinFactNeighborX="0" custLinFactNeighborY="-5077"/>
      <dgm:spPr/>
      <dgm:t>
        <a:bodyPr/>
        <a:lstStyle/>
        <a:p>
          <a:endParaRPr lang="ru-RU"/>
        </a:p>
      </dgm:t>
    </dgm:pt>
    <dgm:pt modelId="{C2758681-DF0A-4683-807A-045D4652B4E4}" type="pres">
      <dgm:prSet presAssocID="{201F62A3-6029-48C0-AB40-1CFB118FF105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4CE5E02F-DC71-48A1-8FCA-E0CC2C52C902}" type="pres">
      <dgm:prSet presAssocID="{26E80794-32F4-4504-B6A0-3BD5723D348D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E14E6E-0EC8-4F72-B80A-D0EC8505BDE7}" type="pres">
      <dgm:prSet presAssocID="{F5FAC829-33D5-4B35-8549-BDC1504298F8}" presName="sibTrans" presStyleLbl="sibTrans2D1" presStyleIdx="2" presStyleCnt="7" custScaleX="154360" custLinFactNeighborX="1651" custLinFactNeighborY="607"/>
      <dgm:spPr/>
      <dgm:t>
        <a:bodyPr/>
        <a:lstStyle/>
        <a:p>
          <a:endParaRPr lang="ru-RU"/>
        </a:p>
      </dgm:t>
    </dgm:pt>
    <dgm:pt modelId="{0D2F817C-3BBD-4427-8738-913FBA03C310}" type="pres">
      <dgm:prSet presAssocID="{F5FAC829-33D5-4B35-8549-BDC1504298F8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362CC7E3-A0CC-4A1E-AD98-A3F4C6FCB202}" type="pres">
      <dgm:prSet presAssocID="{15B1EEBB-144F-499D-9D9E-66B876781988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6F1989-A60C-4FFC-A567-59AF11263CA1}" type="pres">
      <dgm:prSet presAssocID="{5D3568D1-7BA5-4C6B-8A55-C16DB258D9E0}" presName="sibTrans" presStyleLbl="sibTrans2D1" presStyleIdx="3" presStyleCnt="7" custScaleX="158729"/>
      <dgm:spPr/>
      <dgm:t>
        <a:bodyPr/>
        <a:lstStyle/>
        <a:p>
          <a:endParaRPr lang="ru-RU"/>
        </a:p>
      </dgm:t>
    </dgm:pt>
    <dgm:pt modelId="{3800935A-FD63-4942-9FD6-05CC7EA1581B}" type="pres">
      <dgm:prSet presAssocID="{5D3568D1-7BA5-4C6B-8A55-C16DB258D9E0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5C75E6E4-30E6-49A6-AAA5-AEF3D7A97748}" type="pres">
      <dgm:prSet presAssocID="{CBF243A8-AB70-4E93-AD73-89781BEA7D37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395652-3145-4CDB-8710-E3E491BCB54B}" type="pres">
      <dgm:prSet presAssocID="{01D30D76-F4B3-45C9-A72E-C4FCF8DC149C}" presName="sibTrans" presStyleLbl="sibTrans2D1" presStyleIdx="4" presStyleCnt="7" custScaleX="163848"/>
      <dgm:spPr/>
      <dgm:t>
        <a:bodyPr/>
        <a:lstStyle/>
        <a:p>
          <a:endParaRPr lang="ru-RU"/>
        </a:p>
      </dgm:t>
    </dgm:pt>
    <dgm:pt modelId="{E06C1DF5-DFEB-42B7-ACF8-0801FA9853EF}" type="pres">
      <dgm:prSet presAssocID="{01D30D76-F4B3-45C9-A72E-C4FCF8DC149C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4C0002A1-D7E8-44FC-988F-4F5AE930D090}" type="pres">
      <dgm:prSet presAssocID="{14986552-5AFE-48AD-AF3F-82D84EDE83A5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DDB22B-5D5D-46E1-850E-ACD468EA2791}" type="pres">
      <dgm:prSet presAssocID="{E1CB5709-F953-4BF0-8FF3-5B175804A9A5}" presName="sibTrans" presStyleLbl="sibTrans2D1" presStyleIdx="5" presStyleCnt="7" custScaleX="170552"/>
      <dgm:spPr/>
      <dgm:t>
        <a:bodyPr/>
        <a:lstStyle/>
        <a:p>
          <a:endParaRPr lang="ru-RU"/>
        </a:p>
      </dgm:t>
    </dgm:pt>
    <dgm:pt modelId="{1F109024-8BF1-4DB8-B4A0-3E53A1DD9FF0}" type="pres">
      <dgm:prSet presAssocID="{E1CB5709-F953-4BF0-8FF3-5B175804A9A5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E10C53C5-E27E-4B1A-96B9-4E6968930BBC}" type="pres">
      <dgm:prSet presAssocID="{B17FA57B-F188-4DFA-8E6B-49245294A14E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3A3BEE-AD96-4116-863F-B5ED1711DC94}" type="pres">
      <dgm:prSet presAssocID="{372650AB-5E1E-4AB7-8384-A6D00C624FD4}" presName="sibTrans" presStyleLbl="sibTrans2D1" presStyleIdx="6" presStyleCnt="7" custScaleX="152527"/>
      <dgm:spPr/>
      <dgm:t>
        <a:bodyPr/>
        <a:lstStyle/>
        <a:p>
          <a:endParaRPr lang="ru-RU"/>
        </a:p>
      </dgm:t>
    </dgm:pt>
    <dgm:pt modelId="{857B9383-0967-47C8-8A9A-A420391E7767}" type="pres">
      <dgm:prSet presAssocID="{372650AB-5E1E-4AB7-8384-A6D00C624FD4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AFE1496F-07F9-4B8F-AF8B-BA6269619207}" type="pres">
      <dgm:prSet presAssocID="{4916257E-8BEE-4EA8-89F8-E8D2441AB6DF}" presName="node" presStyleLbl="node1" presStyleIdx="7" presStyleCnt="8" custScaleX="201958" custScaleY="1361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D3971D-7D2A-42B4-B536-CEC795EDB2CD}" type="presOf" srcId="{01D30D76-F4B3-45C9-A72E-C4FCF8DC149C}" destId="{D9395652-3145-4CDB-8710-E3E491BCB54B}" srcOrd="0" destOrd="0" presId="urn:microsoft.com/office/officeart/2005/8/layout/process5"/>
    <dgm:cxn modelId="{7BAA4E05-F37B-4E53-A902-5AAA26D6B998}" srcId="{8EAB8ADF-DDDA-4856-AD15-8E8ED08D3F6B}" destId="{CBF243A8-AB70-4E93-AD73-89781BEA7D37}" srcOrd="4" destOrd="0" parTransId="{B43623A7-0563-406E-8EE5-7AB0814D0D6A}" sibTransId="{01D30D76-F4B3-45C9-A72E-C4FCF8DC149C}"/>
    <dgm:cxn modelId="{4C5125FC-4D15-496C-B365-530229F1ECD9}" type="presOf" srcId="{8EAB8ADF-DDDA-4856-AD15-8E8ED08D3F6B}" destId="{A62F479F-A6B3-41F9-A237-116F4D6216F1}" srcOrd="0" destOrd="0" presId="urn:microsoft.com/office/officeart/2005/8/layout/process5"/>
    <dgm:cxn modelId="{0369731C-D5BF-476F-900A-62EAF0732BAD}" srcId="{8EAB8ADF-DDDA-4856-AD15-8E8ED08D3F6B}" destId="{37BD2F98-251B-4E40-A226-9379303F20BD}" srcOrd="0" destOrd="0" parTransId="{A21B2B98-4615-4692-8DF0-51D3748559D0}" sibTransId="{F090D268-2E54-4675-A9FF-9A8890A6BDCF}"/>
    <dgm:cxn modelId="{6CC9465F-6685-4AA4-BBCD-BA3714B9A241}" type="presOf" srcId="{15B1EEBB-144F-499D-9D9E-66B876781988}" destId="{362CC7E3-A0CC-4A1E-AD98-A3F4C6FCB202}" srcOrd="0" destOrd="0" presId="urn:microsoft.com/office/officeart/2005/8/layout/process5"/>
    <dgm:cxn modelId="{41AC2660-9A27-4E5B-A09D-985CE3EC6705}" type="presOf" srcId="{F090D268-2E54-4675-A9FF-9A8890A6BDCF}" destId="{F43FD89B-AC57-4F8C-B1EB-C46DCEC632C1}" srcOrd="1" destOrd="0" presId="urn:microsoft.com/office/officeart/2005/8/layout/process5"/>
    <dgm:cxn modelId="{4ED6F6E0-64E4-48D8-9EF7-77167B002E3D}" type="presOf" srcId="{F090D268-2E54-4675-A9FF-9A8890A6BDCF}" destId="{3AB59163-7B0B-41A6-AB32-EC2660E8F9BC}" srcOrd="0" destOrd="0" presId="urn:microsoft.com/office/officeart/2005/8/layout/process5"/>
    <dgm:cxn modelId="{3EDE7A07-0270-47F0-8885-FB5A4E54C196}" type="presOf" srcId="{201F62A3-6029-48C0-AB40-1CFB118FF105}" destId="{EAF2FBA0-7FB0-4655-9204-3BCD2B894620}" srcOrd="0" destOrd="0" presId="urn:microsoft.com/office/officeart/2005/8/layout/process5"/>
    <dgm:cxn modelId="{385F2A71-FE58-458E-8A8C-ED7497CA686A}" type="presOf" srcId="{372650AB-5E1E-4AB7-8384-A6D00C624FD4}" destId="{857B9383-0967-47C8-8A9A-A420391E7767}" srcOrd="1" destOrd="0" presId="urn:microsoft.com/office/officeart/2005/8/layout/process5"/>
    <dgm:cxn modelId="{E75CEE40-9B13-4122-B3D4-494645AC62F0}" srcId="{8EAB8ADF-DDDA-4856-AD15-8E8ED08D3F6B}" destId="{B17FA57B-F188-4DFA-8E6B-49245294A14E}" srcOrd="6" destOrd="0" parTransId="{5A69DF8B-A3A7-4AF7-809F-7E578A297CC8}" sibTransId="{372650AB-5E1E-4AB7-8384-A6D00C624FD4}"/>
    <dgm:cxn modelId="{9815793C-F826-46E4-B4A8-B3A449C333A8}" type="presOf" srcId="{372650AB-5E1E-4AB7-8384-A6D00C624FD4}" destId="{333A3BEE-AD96-4116-863F-B5ED1711DC94}" srcOrd="0" destOrd="0" presId="urn:microsoft.com/office/officeart/2005/8/layout/process5"/>
    <dgm:cxn modelId="{A17AB3C1-7641-4B7C-9389-DA06154F8731}" type="presOf" srcId="{26E80794-32F4-4504-B6A0-3BD5723D348D}" destId="{4CE5E02F-DC71-48A1-8FCA-E0CC2C52C902}" srcOrd="0" destOrd="0" presId="urn:microsoft.com/office/officeart/2005/8/layout/process5"/>
    <dgm:cxn modelId="{81F56C55-16A0-4778-BC8D-912D1EEAC8A1}" srcId="{8EAB8ADF-DDDA-4856-AD15-8E8ED08D3F6B}" destId="{14986552-5AFE-48AD-AF3F-82D84EDE83A5}" srcOrd="5" destOrd="0" parTransId="{E7C0CA7C-64FF-4BEE-BFF6-66A62AF74A98}" sibTransId="{E1CB5709-F953-4BF0-8FF3-5B175804A9A5}"/>
    <dgm:cxn modelId="{DD59BF50-C446-4994-92F2-4DFFDDEC3599}" type="presOf" srcId="{37BD2F98-251B-4E40-A226-9379303F20BD}" destId="{7CFD30D5-9C70-4124-BA23-DDAD4581D1A4}" srcOrd="0" destOrd="0" presId="urn:microsoft.com/office/officeart/2005/8/layout/process5"/>
    <dgm:cxn modelId="{D885A658-A688-47F5-B213-2698C213C9BF}" type="presOf" srcId="{201F62A3-6029-48C0-AB40-1CFB118FF105}" destId="{C2758681-DF0A-4683-807A-045D4652B4E4}" srcOrd="1" destOrd="0" presId="urn:microsoft.com/office/officeart/2005/8/layout/process5"/>
    <dgm:cxn modelId="{E9FCB597-08F0-4C74-A011-A0974306811A}" type="presOf" srcId="{1B461B4C-AA67-4F7F-8845-B416BC279668}" destId="{BA04E81A-6726-419D-9EF1-C901B33F3BB2}" srcOrd="0" destOrd="0" presId="urn:microsoft.com/office/officeart/2005/8/layout/process5"/>
    <dgm:cxn modelId="{68233D3A-28C6-49D4-91E4-AE6B154404A9}" type="presOf" srcId="{14986552-5AFE-48AD-AF3F-82D84EDE83A5}" destId="{4C0002A1-D7E8-44FC-988F-4F5AE930D090}" srcOrd="0" destOrd="0" presId="urn:microsoft.com/office/officeart/2005/8/layout/process5"/>
    <dgm:cxn modelId="{C80630F2-E502-42AD-BD6E-D91842141D77}" srcId="{8EAB8ADF-DDDA-4856-AD15-8E8ED08D3F6B}" destId="{15B1EEBB-144F-499D-9D9E-66B876781988}" srcOrd="3" destOrd="0" parTransId="{20F509A9-22C1-4819-AC6A-A05AB94D8403}" sibTransId="{5D3568D1-7BA5-4C6B-8A55-C16DB258D9E0}"/>
    <dgm:cxn modelId="{D31D09AA-DFB1-4046-B0CD-18AAB2E0B0F6}" type="presOf" srcId="{F5FAC829-33D5-4B35-8549-BDC1504298F8}" destId="{FAE14E6E-0EC8-4F72-B80A-D0EC8505BDE7}" srcOrd="0" destOrd="0" presId="urn:microsoft.com/office/officeart/2005/8/layout/process5"/>
    <dgm:cxn modelId="{325CD92D-8BB5-476E-B65A-F5E901010F93}" type="presOf" srcId="{E1CB5709-F953-4BF0-8FF3-5B175804A9A5}" destId="{22DDB22B-5D5D-46E1-850E-ACD468EA2791}" srcOrd="0" destOrd="0" presId="urn:microsoft.com/office/officeart/2005/8/layout/process5"/>
    <dgm:cxn modelId="{1CF37E73-5437-448E-B44D-549DFD7B7838}" type="presOf" srcId="{CBF243A8-AB70-4E93-AD73-89781BEA7D37}" destId="{5C75E6E4-30E6-49A6-AAA5-AEF3D7A97748}" srcOrd="0" destOrd="0" presId="urn:microsoft.com/office/officeart/2005/8/layout/process5"/>
    <dgm:cxn modelId="{B814D092-B5DA-4909-AB55-2271E4E13F29}" type="presOf" srcId="{5D3568D1-7BA5-4C6B-8A55-C16DB258D9E0}" destId="{7C6F1989-A60C-4FFC-A567-59AF11263CA1}" srcOrd="0" destOrd="0" presId="urn:microsoft.com/office/officeart/2005/8/layout/process5"/>
    <dgm:cxn modelId="{97B647F7-BFC6-47E7-8D3E-F0B24F618E29}" srcId="{8EAB8ADF-DDDA-4856-AD15-8E8ED08D3F6B}" destId="{26E80794-32F4-4504-B6A0-3BD5723D348D}" srcOrd="2" destOrd="0" parTransId="{BF0DD5B6-F9F4-4353-A300-451E05DC6C73}" sibTransId="{F5FAC829-33D5-4B35-8549-BDC1504298F8}"/>
    <dgm:cxn modelId="{37759290-3F34-4F44-A990-30E0F6ECE62D}" type="presOf" srcId="{F5FAC829-33D5-4B35-8549-BDC1504298F8}" destId="{0D2F817C-3BBD-4427-8738-913FBA03C310}" srcOrd="1" destOrd="0" presId="urn:microsoft.com/office/officeart/2005/8/layout/process5"/>
    <dgm:cxn modelId="{2D05CB18-5D32-44D0-B018-6E0471D5E288}" type="presOf" srcId="{4916257E-8BEE-4EA8-89F8-E8D2441AB6DF}" destId="{AFE1496F-07F9-4B8F-AF8B-BA6269619207}" srcOrd="0" destOrd="0" presId="urn:microsoft.com/office/officeart/2005/8/layout/process5"/>
    <dgm:cxn modelId="{F90CC6D7-A14F-47FD-8308-25E7B744548E}" srcId="{8EAB8ADF-DDDA-4856-AD15-8E8ED08D3F6B}" destId="{1B461B4C-AA67-4F7F-8845-B416BC279668}" srcOrd="1" destOrd="0" parTransId="{3CA32319-0ADA-4B60-9B30-478AB121B6B0}" sibTransId="{201F62A3-6029-48C0-AB40-1CFB118FF105}"/>
    <dgm:cxn modelId="{789048B4-D6D2-474C-923C-51AC06BF66A4}" type="presOf" srcId="{E1CB5709-F953-4BF0-8FF3-5B175804A9A5}" destId="{1F109024-8BF1-4DB8-B4A0-3E53A1DD9FF0}" srcOrd="1" destOrd="0" presId="urn:microsoft.com/office/officeart/2005/8/layout/process5"/>
    <dgm:cxn modelId="{EACC6395-D167-4302-B01F-94C16FA088D3}" srcId="{8EAB8ADF-DDDA-4856-AD15-8E8ED08D3F6B}" destId="{4916257E-8BEE-4EA8-89F8-E8D2441AB6DF}" srcOrd="7" destOrd="0" parTransId="{5FD4BEA6-DB5B-4DEE-AF20-1653BD061731}" sibTransId="{CD3B8A00-964B-442A-B81F-EE1D95565001}"/>
    <dgm:cxn modelId="{ABD09C57-CCB5-42D7-9F69-918E448A7F16}" type="presOf" srcId="{01D30D76-F4B3-45C9-A72E-C4FCF8DC149C}" destId="{E06C1DF5-DFEB-42B7-ACF8-0801FA9853EF}" srcOrd="1" destOrd="0" presId="urn:microsoft.com/office/officeart/2005/8/layout/process5"/>
    <dgm:cxn modelId="{32DA25E0-3745-4243-8517-3CE81F189DC6}" type="presOf" srcId="{B17FA57B-F188-4DFA-8E6B-49245294A14E}" destId="{E10C53C5-E27E-4B1A-96B9-4E6968930BBC}" srcOrd="0" destOrd="0" presId="urn:microsoft.com/office/officeart/2005/8/layout/process5"/>
    <dgm:cxn modelId="{112A2772-97FF-45FA-A85C-0F74DA7F6DF3}" type="presOf" srcId="{5D3568D1-7BA5-4C6B-8A55-C16DB258D9E0}" destId="{3800935A-FD63-4942-9FD6-05CC7EA1581B}" srcOrd="1" destOrd="0" presId="urn:microsoft.com/office/officeart/2005/8/layout/process5"/>
    <dgm:cxn modelId="{F6787AE2-7FED-494F-AF61-A165D335A77C}" type="presParOf" srcId="{A62F479F-A6B3-41F9-A237-116F4D6216F1}" destId="{7CFD30D5-9C70-4124-BA23-DDAD4581D1A4}" srcOrd="0" destOrd="0" presId="urn:microsoft.com/office/officeart/2005/8/layout/process5"/>
    <dgm:cxn modelId="{656E5439-420A-4C4A-8CA5-0751C0642ABD}" type="presParOf" srcId="{A62F479F-A6B3-41F9-A237-116F4D6216F1}" destId="{3AB59163-7B0B-41A6-AB32-EC2660E8F9BC}" srcOrd="1" destOrd="0" presId="urn:microsoft.com/office/officeart/2005/8/layout/process5"/>
    <dgm:cxn modelId="{AFC60914-6E2F-4E4C-93D6-4A6E06D2FD9A}" type="presParOf" srcId="{3AB59163-7B0B-41A6-AB32-EC2660E8F9BC}" destId="{F43FD89B-AC57-4F8C-B1EB-C46DCEC632C1}" srcOrd="0" destOrd="0" presId="urn:microsoft.com/office/officeart/2005/8/layout/process5"/>
    <dgm:cxn modelId="{1297C968-DCB7-49EC-AC38-735146425240}" type="presParOf" srcId="{A62F479F-A6B3-41F9-A237-116F4D6216F1}" destId="{BA04E81A-6726-419D-9EF1-C901B33F3BB2}" srcOrd="2" destOrd="0" presId="urn:microsoft.com/office/officeart/2005/8/layout/process5"/>
    <dgm:cxn modelId="{CCE753B9-E464-4609-82C4-FDF123A9DCE5}" type="presParOf" srcId="{A62F479F-A6B3-41F9-A237-116F4D6216F1}" destId="{EAF2FBA0-7FB0-4655-9204-3BCD2B894620}" srcOrd="3" destOrd="0" presId="urn:microsoft.com/office/officeart/2005/8/layout/process5"/>
    <dgm:cxn modelId="{9486683F-6C6A-4026-817C-98BA5AFB669F}" type="presParOf" srcId="{EAF2FBA0-7FB0-4655-9204-3BCD2B894620}" destId="{C2758681-DF0A-4683-807A-045D4652B4E4}" srcOrd="0" destOrd="0" presId="urn:microsoft.com/office/officeart/2005/8/layout/process5"/>
    <dgm:cxn modelId="{5C3BA1ED-0F3B-4E8F-A399-6ECC9FAB2E50}" type="presParOf" srcId="{A62F479F-A6B3-41F9-A237-116F4D6216F1}" destId="{4CE5E02F-DC71-48A1-8FCA-E0CC2C52C902}" srcOrd="4" destOrd="0" presId="urn:microsoft.com/office/officeart/2005/8/layout/process5"/>
    <dgm:cxn modelId="{8553FD35-CA0E-48B6-8BA5-E713FEDEC549}" type="presParOf" srcId="{A62F479F-A6B3-41F9-A237-116F4D6216F1}" destId="{FAE14E6E-0EC8-4F72-B80A-D0EC8505BDE7}" srcOrd="5" destOrd="0" presId="urn:microsoft.com/office/officeart/2005/8/layout/process5"/>
    <dgm:cxn modelId="{036E2CAA-7878-4B4F-84BC-0C10DEEA7841}" type="presParOf" srcId="{FAE14E6E-0EC8-4F72-B80A-D0EC8505BDE7}" destId="{0D2F817C-3BBD-4427-8738-913FBA03C310}" srcOrd="0" destOrd="0" presId="urn:microsoft.com/office/officeart/2005/8/layout/process5"/>
    <dgm:cxn modelId="{39E7DBCC-23AD-4FA9-8A87-273606494158}" type="presParOf" srcId="{A62F479F-A6B3-41F9-A237-116F4D6216F1}" destId="{362CC7E3-A0CC-4A1E-AD98-A3F4C6FCB202}" srcOrd="6" destOrd="0" presId="urn:microsoft.com/office/officeart/2005/8/layout/process5"/>
    <dgm:cxn modelId="{280409BE-D570-45FD-8069-91B977231BBF}" type="presParOf" srcId="{A62F479F-A6B3-41F9-A237-116F4D6216F1}" destId="{7C6F1989-A60C-4FFC-A567-59AF11263CA1}" srcOrd="7" destOrd="0" presId="urn:microsoft.com/office/officeart/2005/8/layout/process5"/>
    <dgm:cxn modelId="{2D998D5F-CF3D-47CF-8DBE-F81A3A27FF54}" type="presParOf" srcId="{7C6F1989-A60C-4FFC-A567-59AF11263CA1}" destId="{3800935A-FD63-4942-9FD6-05CC7EA1581B}" srcOrd="0" destOrd="0" presId="urn:microsoft.com/office/officeart/2005/8/layout/process5"/>
    <dgm:cxn modelId="{B7FA6654-9887-4BE6-874A-3C4AEBB48D45}" type="presParOf" srcId="{A62F479F-A6B3-41F9-A237-116F4D6216F1}" destId="{5C75E6E4-30E6-49A6-AAA5-AEF3D7A97748}" srcOrd="8" destOrd="0" presId="urn:microsoft.com/office/officeart/2005/8/layout/process5"/>
    <dgm:cxn modelId="{3C75A06C-E4D5-493C-894D-8D677FF2AA6C}" type="presParOf" srcId="{A62F479F-A6B3-41F9-A237-116F4D6216F1}" destId="{D9395652-3145-4CDB-8710-E3E491BCB54B}" srcOrd="9" destOrd="0" presId="urn:microsoft.com/office/officeart/2005/8/layout/process5"/>
    <dgm:cxn modelId="{17A353C1-858D-4F3C-AC0E-2107E0BD4AB5}" type="presParOf" srcId="{D9395652-3145-4CDB-8710-E3E491BCB54B}" destId="{E06C1DF5-DFEB-42B7-ACF8-0801FA9853EF}" srcOrd="0" destOrd="0" presId="urn:microsoft.com/office/officeart/2005/8/layout/process5"/>
    <dgm:cxn modelId="{22003C29-8EC0-4200-8C6D-544794074509}" type="presParOf" srcId="{A62F479F-A6B3-41F9-A237-116F4D6216F1}" destId="{4C0002A1-D7E8-44FC-988F-4F5AE930D090}" srcOrd="10" destOrd="0" presId="urn:microsoft.com/office/officeart/2005/8/layout/process5"/>
    <dgm:cxn modelId="{41F57F58-730E-43B1-9148-99BA7C8AF559}" type="presParOf" srcId="{A62F479F-A6B3-41F9-A237-116F4D6216F1}" destId="{22DDB22B-5D5D-46E1-850E-ACD468EA2791}" srcOrd="11" destOrd="0" presId="urn:microsoft.com/office/officeart/2005/8/layout/process5"/>
    <dgm:cxn modelId="{3D9BCCA1-E10A-4EEA-B6CE-FADB2BB702DA}" type="presParOf" srcId="{22DDB22B-5D5D-46E1-850E-ACD468EA2791}" destId="{1F109024-8BF1-4DB8-B4A0-3E53A1DD9FF0}" srcOrd="0" destOrd="0" presId="urn:microsoft.com/office/officeart/2005/8/layout/process5"/>
    <dgm:cxn modelId="{1099552E-3527-4BBE-9AB0-3A64B7397748}" type="presParOf" srcId="{A62F479F-A6B3-41F9-A237-116F4D6216F1}" destId="{E10C53C5-E27E-4B1A-96B9-4E6968930BBC}" srcOrd="12" destOrd="0" presId="urn:microsoft.com/office/officeart/2005/8/layout/process5"/>
    <dgm:cxn modelId="{5CCAEC2D-5B88-41AD-AC55-6AF03DC4474D}" type="presParOf" srcId="{A62F479F-A6B3-41F9-A237-116F4D6216F1}" destId="{333A3BEE-AD96-4116-863F-B5ED1711DC94}" srcOrd="13" destOrd="0" presId="urn:microsoft.com/office/officeart/2005/8/layout/process5"/>
    <dgm:cxn modelId="{71FBA699-D33E-40EC-91EF-473D7480D9D8}" type="presParOf" srcId="{333A3BEE-AD96-4116-863F-B5ED1711DC94}" destId="{857B9383-0967-47C8-8A9A-A420391E7767}" srcOrd="0" destOrd="0" presId="urn:microsoft.com/office/officeart/2005/8/layout/process5"/>
    <dgm:cxn modelId="{BC632CAB-25C8-4540-B4AB-8332D3ED73E9}" type="presParOf" srcId="{A62F479F-A6B3-41F9-A237-116F4D6216F1}" destId="{AFE1496F-07F9-4B8F-AF8B-BA6269619207}" srcOrd="14" destOrd="0" presId="urn:microsoft.com/office/officeart/2005/8/layout/process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  <a:ext uri="{C62137D5-CB1D-491B-B009-E17868A290BF}">
      <dgm14:recolorImg xmlns=""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54A509-49D3-4B93-BBDF-E6285F4B3D21}">
      <dsp:nvSpPr>
        <dsp:cNvPr id="0" name=""/>
        <dsp:cNvSpPr/>
      </dsp:nvSpPr>
      <dsp:spPr>
        <a:xfrm>
          <a:off x="0" y="0"/>
          <a:ext cx="5832648" cy="5832648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4CE315-8E94-4A1F-9815-8494F16878DC}">
      <dsp:nvSpPr>
        <dsp:cNvPr id="0" name=""/>
        <dsp:cNvSpPr/>
      </dsp:nvSpPr>
      <dsp:spPr>
        <a:xfrm>
          <a:off x="262817" y="1368152"/>
          <a:ext cx="2977549" cy="132174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+mj-lt"/>
            </a:rPr>
            <a:t>Первичные задачи</a:t>
          </a:r>
          <a:r>
            <a:rPr lang="ru-RU" sz="2000" kern="1200" dirty="0" smtClean="0">
              <a:latin typeface="+mj-lt"/>
            </a:rPr>
            <a:t> по выявлению подростков «группы риска»</a:t>
          </a:r>
          <a:endParaRPr lang="ru-RU" sz="2000" kern="1200" dirty="0">
            <a:latin typeface="+mj-lt"/>
          </a:endParaRPr>
        </a:p>
      </dsp:txBody>
      <dsp:txXfrm>
        <a:off x="327339" y="1432674"/>
        <a:ext cx="2848505" cy="1192702"/>
      </dsp:txXfrm>
    </dsp:sp>
    <dsp:sp modelId="{F0D4EC45-3EBC-4A8C-B3ED-7830DDB44021}">
      <dsp:nvSpPr>
        <dsp:cNvPr id="0" name=""/>
        <dsp:cNvSpPr/>
      </dsp:nvSpPr>
      <dsp:spPr>
        <a:xfrm>
          <a:off x="3751613" y="961053"/>
          <a:ext cx="3791221" cy="6225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изучение особенностей поведения</a:t>
          </a:r>
          <a:endParaRPr lang="ru-RU" sz="1800" kern="1200" dirty="0"/>
        </a:p>
      </dsp:txBody>
      <dsp:txXfrm>
        <a:off x="3782005" y="991445"/>
        <a:ext cx="3730437" cy="561796"/>
      </dsp:txXfrm>
    </dsp:sp>
    <dsp:sp modelId="{47187E13-B836-4313-9898-9FA8B37E2F74}">
      <dsp:nvSpPr>
        <dsp:cNvPr id="0" name=""/>
        <dsp:cNvSpPr/>
      </dsp:nvSpPr>
      <dsp:spPr>
        <a:xfrm>
          <a:off x="3751613" y="1864875"/>
          <a:ext cx="3791221" cy="74521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 </a:t>
          </a:r>
          <a:r>
            <a:rPr lang="ru-RU" sz="1800" kern="1200" dirty="0" smtClean="0"/>
            <a:t>социально-психологического статуса в группе сверстников </a:t>
          </a:r>
          <a:endParaRPr lang="ru-RU" sz="1800" kern="1200" dirty="0"/>
        </a:p>
      </dsp:txBody>
      <dsp:txXfrm>
        <a:off x="3787991" y="1901253"/>
        <a:ext cx="3718465" cy="672460"/>
      </dsp:txXfrm>
    </dsp:sp>
    <dsp:sp modelId="{D9F783C6-E6F3-497F-8C20-4F837E60D30D}">
      <dsp:nvSpPr>
        <dsp:cNvPr id="0" name=""/>
        <dsp:cNvSpPr/>
      </dsp:nvSpPr>
      <dsp:spPr>
        <a:xfrm>
          <a:off x="3835361" y="2876160"/>
          <a:ext cx="3791221" cy="61060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самооценки</a:t>
          </a:r>
          <a:endParaRPr lang="ru-RU" sz="1800" kern="1200" dirty="0"/>
        </a:p>
      </dsp:txBody>
      <dsp:txXfrm>
        <a:off x="3865168" y="2905967"/>
        <a:ext cx="3731607" cy="550994"/>
      </dsp:txXfrm>
    </dsp:sp>
    <dsp:sp modelId="{426C3B72-EAD0-4783-8A2E-0363DB2E5CBA}">
      <dsp:nvSpPr>
        <dsp:cNvPr id="0" name=""/>
        <dsp:cNvSpPr/>
      </dsp:nvSpPr>
      <dsp:spPr>
        <a:xfrm>
          <a:off x="3835361" y="3674741"/>
          <a:ext cx="3791221" cy="5737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отношения подростка к собственному будущему</a:t>
          </a:r>
          <a:endParaRPr lang="ru-RU" sz="1800" kern="1200" dirty="0"/>
        </a:p>
      </dsp:txBody>
      <dsp:txXfrm>
        <a:off x="3863370" y="3702750"/>
        <a:ext cx="3735203" cy="517744"/>
      </dsp:txXfrm>
    </dsp:sp>
    <dsp:sp modelId="{97ABEF59-438D-4A82-AEE5-5755CCDC6EDE}">
      <dsp:nvSpPr>
        <dsp:cNvPr id="0" name=""/>
        <dsp:cNvSpPr/>
      </dsp:nvSpPr>
      <dsp:spPr>
        <a:xfrm>
          <a:off x="3835361" y="4473321"/>
          <a:ext cx="3791221" cy="61838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изучение эмоционально- волевой сферы</a:t>
          </a:r>
          <a:endParaRPr lang="ru-RU" sz="1800" kern="1200" dirty="0"/>
        </a:p>
      </dsp:txBody>
      <dsp:txXfrm>
        <a:off x="3865548" y="4503508"/>
        <a:ext cx="3730847" cy="5580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5E1389-950F-4095-940B-3C24F1BB7E55}">
      <dsp:nvSpPr>
        <dsp:cNvPr id="0" name=""/>
        <dsp:cNvSpPr/>
      </dsp:nvSpPr>
      <dsp:spPr>
        <a:xfrm>
          <a:off x="3782782" y="2483054"/>
          <a:ext cx="2637710" cy="2637710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solidFill>
                <a:schemeClr val="tx1"/>
              </a:solidFill>
            </a:rPr>
            <a:t>П.И.Юнацкевича</a:t>
          </a:r>
          <a:r>
            <a:rPr lang="ru-RU" sz="1600" b="1" kern="1200" dirty="0" smtClean="0">
              <a:solidFill>
                <a:schemeClr val="tx1"/>
              </a:solidFill>
            </a:rPr>
            <a:t> "Человек и дерево"</a:t>
          </a:r>
          <a:endParaRPr lang="ru-RU" sz="1600" b="1" kern="1200" dirty="0"/>
        </a:p>
      </dsp:txBody>
      <dsp:txXfrm>
        <a:off x="4313079" y="3100925"/>
        <a:ext cx="1577116" cy="1355837"/>
      </dsp:txXfrm>
    </dsp:sp>
    <dsp:sp modelId="{CACE6C3F-ECC3-436F-B107-C3AA1E6B5EA5}">
      <dsp:nvSpPr>
        <dsp:cNvPr id="0" name=""/>
        <dsp:cNvSpPr/>
      </dsp:nvSpPr>
      <dsp:spPr>
        <a:xfrm>
          <a:off x="355561" y="1872947"/>
          <a:ext cx="3233373" cy="2922890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solidFill>
                <a:schemeClr val="tx1"/>
              </a:solidFill>
            </a:rPr>
            <a:t>Выявление суицидального риска у детей</a:t>
          </a:r>
          <a:r>
            <a:rPr lang="ru-RU" sz="1600" b="1" kern="1200" dirty="0" smtClean="0">
              <a:solidFill>
                <a:schemeClr val="tx1"/>
              </a:solidFill>
            </a:rPr>
            <a:t> </a:t>
          </a:r>
          <a:br>
            <a:rPr lang="ru-RU" sz="1600" b="1" kern="1200" dirty="0" smtClean="0">
              <a:solidFill>
                <a:schemeClr val="tx1"/>
              </a:solidFill>
            </a:rPr>
          </a:br>
          <a:r>
            <a:rPr lang="ru-RU" sz="1600" b="1" kern="1200" dirty="0" smtClean="0">
              <a:solidFill>
                <a:schemeClr val="tx1"/>
              </a:solidFill>
            </a:rPr>
            <a:t>( А.А. Кучер, В.П. </a:t>
          </a:r>
          <a:r>
            <a:rPr lang="ru-RU" sz="1600" b="1" kern="1200" dirty="0" err="1" smtClean="0">
              <a:solidFill>
                <a:schemeClr val="tx1"/>
              </a:solidFill>
            </a:rPr>
            <a:t>Костюкевич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1136540" y="2613241"/>
        <a:ext cx="1671415" cy="1442302"/>
      </dsp:txXfrm>
    </dsp:sp>
    <dsp:sp modelId="{C780CB67-3BFF-4D31-978F-B2705D0399F8}">
      <dsp:nvSpPr>
        <dsp:cNvPr id="0" name=""/>
        <dsp:cNvSpPr/>
      </dsp:nvSpPr>
      <dsp:spPr>
        <a:xfrm rot="20700000">
          <a:off x="3177470" y="9357"/>
          <a:ext cx="2969311" cy="2933142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«Ваши суицидальные наклонности» (З. Королёва )</a:t>
          </a:r>
          <a:endParaRPr lang="ru-RU" sz="1600" b="1" kern="1200" dirty="0">
            <a:solidFill>
              <a:schemeClr val="tx1"/>
            </a:solidFill>
          </a:endParaRPr>
        </a:p>
      </dsp:txBody>
      <dsp:txXfrm rot="-20700000">
        <a:off x="3830872" y="650536"/>
        <a:ext cx="1662506" cy="1650784"/>
      </dsp:txXfrm>
    </dsp:sp>
    <dsp:sp modelId="{312D8197-7075-410E-8A6C-BFA4C674715A}">
      <dsp:nvSpPr>
        <dsp:cNvPr id="0" name=""/>
        <dsp:cNvSpPr/>
      </dsp:nvSpPr>
      <dsp:spPr>
        <a:xfrm>
          <a:off x="3617320" y="2081232"/>
          <a:ext cx="3376269" cy="3376269"/>
        </a:xfrm>
        <a:prstGeom prst="circularArrow">
          <a:avLst>
            <a:gd name="adj1" fmla="val 4687"/>
            <a:gd name="adj2" fmla="val 299029"/>
            <a:gd name="adj3" fmla="val 2528872"/>
            <a:gd name="adj4" fmla="val 15834171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7DCC5A-85FE-4644-88FF-7089BCE96837}">
      <dsp:nvSpPr>
        <dsp:cNvPr id="0" name=""/>
        <dsp:cNvSpPr/>
      </dsp:nvSpPr>
      <dsp:spPr>
        <a:xfrm>
          <a:off x="1785962" y="1214456"/>
          <a:ext cx="2453071" cy="245307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770F78-0B34-473B-B97A-7F9DC64E0AC4}">
      <dsp:nvSpPr>
        <dsp:cNvPr id="0" name=""/>
        <dsp:cNvSpPr/>
      </dsp:nvSpPr>
      <dsp:spPr>
        <a:xfrm>
          <a:off x="2918514" y="121860"/>
          <a:ext cx="2644904" cy="264490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B2CBB7-13E8-4AAF-9685-87FDBEF7D8E8}">
      <dsp:nvSpPr>
        <dsp:cNvPr id="0" name=""/>
        <dsp:cNvSpPr/>
      </dsp:nvSpPr>
      <dsp:spPr>
        <a:xfrm>
          <a:off x="2736302" y="2437444"/>
          <a:ext cx="2574196" cy="209736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1">
              <a:hueOff val="0"/>
              <a:satOff val="0"/>
              <a:lumOff val="0"/>
              <a:alphaOff val="0"/>
              <a:shade val="60000"/>
              <a:satMod val="11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Результаты</a:t>
          </a:r>
          <a:r>
            <a:rPr lang="ru-RU" sz="2000" b="1" kern="1200" dirty="0" smtClean="0">
              <a:solidFill>
                <a:schemeClr val="tx1"/>
              </a:solidFill>
            </a:rPr>
            <a:t> диагностики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3113284" y="2744595"/>
        <a:ext cx="1820232" cy="1483058"/>
      </dsp:txXfrm>
    </dsp:sp>
    <dsp:sp modelId="{F9F59A28-839F-41F8-8A8A-F0C1AAB06292}">
      <dsp:nvSpPr>
        <dsp:cNvPr id="0" name=""/>
        <dsp:cNvSpPr/>
      </dsp:nvSpPr>
      <dsp:spPr>
        <a:xfrm rot="1783966">
          <a:off x="2275929" y="2055759"/>
          <a:ext cx="773760" cy="76077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1">
              <a:tint val="60000"/>
              <a:hueOff val="0"/>
              <a:satOff val="0"/>
              <a:lumOff val="0"/>
              <a:alphaOff val="0"/>
              <a:shade val="60000"/>
              <a:satMod val="11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A0E2A94-AF4A-489F-8E6F-130815CA83DB}">
      <dsp:nvSpPr>
        <dsp:cNvPr id="0" name=""/>
        <dsp:cNvSpPr/>
      </dsp:nvSpPr>
      <dsp:spPr>
        <a:xfrm>
          <a:off x="216024" y="1069299"/>
          <a:ext cx="1992492" cy="15939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1">
              <a:hueOff val="0"/>
              <a:satOff val="0"/>
              <a:lumOff val="0"/>
              <a:alphaOff val="0"/>
              <a:shade val="60000"/>
              <a:satMod val="11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Обучающиеся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262710" y="1115985"/>
        <a:ext cx="1899120" cy="1500622"/>
      </dsp:txXfrm>
    </dsp:sp>
    <dsp:sp modelId="{E5FAEE73-3C70-4D26-9996-DAC9CB808967}">
      <dsp:nvSpPr>
        <dsp:cNvPr id="0" name=""/>
        <dsp:cNvSpPr/>
      </dsp:nvSpPr>
      <dsp:spPr>
        <a:xfrm rot="5403658">
          <a:off x="3689300" y="1626366"/>
          <a:ext cx="682716" cy="722653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1">
              <a:tint val="60000"/>
              <a:hueOff val="0"/>
              <a:satOff val="0"/>
              <a:lumOff val="0"/>
              <a:alphaOff val="0"/>
              <a:shade val="60000"/>
              <a:satMod val="11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F4FB747-6271-4F8A-A298-53B0D1833FF6}">
      <dsp:nvSpPr>
        <dsp:cNvPr id="0" name=""/>
        <dsp:cNvSpPr/>
      </dsp:nvSpPr>
      <dsp:spPr>
        <a:xfrm>
          <a:off x="3030014" y="713"/>
          <a:ext cx="1992492" cy="15939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1">
              <a:hueOff val="0"/>
              <a:satOff val="0"/>
              <a:lumOff val="0"/>
              <a:alphaOff val="0"/>
              <a:shade val="60000"/>
              <a:satMod val="11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Родители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3076700" y="47399"/>
        <a:ext cx="1899120" cy="1500622"/>
      </dsp:txXfrm>
    </dsp:sp>
    <dsp:sp modelId="{E2D17880-9CEC-41F8-BF23-9AF3D80AC55F}">
      <dsp:nvSpPr>
        <dsp:cNvPr id="0" name=""/>
        <dsp:cNvSpPr/>
      </dsp:nvSpPr>
      <dsp:spPr>
        <a:xfrm rot="19209222" flipH="1">
          <a:off x="4971210" y="2112717"/>
          <a:ext cx="587884" cy="69690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1">
              <a:tint val="60000"/>
              <a:hueOff val="0"/>
              <a:satOff val="0"/>
              <a:lumOff val="0"/>
              <a:alphaOff val="0"/>
              <a:shade val="60000"/>
              <a:satMod val="11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C4F2BD3-DB6D-4BA6-8AED-E3A0E792833F}">
      <dsp:nvSpPr>
        <dsp:cNvPr id="0" name=""/>
        <dsp:cNvSpPr/>
      </dsp:nvSpPr>
      <dsp:spPr>
        <a:xfrm>
          <a:off x="5688622" y="1069276"/>
          <a:ext cx="2305274" cy="15747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1">
              <a:hueOff val="0"/>
              <a:satOff val="0"/>
              <a:lumOff val="0"/>
              <a:alphaOff val="0"/>
              <a:shade val="60000"/>
              <a:satMod val="11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Классный </a:t>
          </a:r>
          <a:r>
            <a:rPr lang="ru-RU" sz="1800" b="1" kern="1200" dirty="0" smtClean="0">
              <a:solidFill>
                <a:schemeClr val="tx1"/>
              </a:solidFill>
            </a:rPr>
            <a:t>руководитель</a:t>
          </a:r>
          <a:r>
            <a:rPr lang="ru-RU" sz="2000" b="1" kern="1200" dirty="0" smtClean="0">
              <a:solidFill>
                <a:schemeClr val="tx1"/>
              </a:solidFill>
            </a:rPr>
            <a:t>, Администрация школы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5734744" y="1115398"/>
        <a:ext cx="2213030" cy="14824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FD30D5-9C70-4124-BA23-DDAD4581D1A4}">
      <dsp:nvSpPr>
        <dsp:cNvPr id="0" name=""/>
        <dsp:cNvSpPr/>
      </dsp:nvSpPr>
      <dsp:spPr>
        <a:xfrm>
          <a:off x="583687" y="2404"/>
          <a:ext cx="1844485" cy="1106691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Проводить в безопасное место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616101" y="34818"/>
        <a:ext cx="1779657" cy="1041863"/>
      </dsp:txXfrm>
    </dsp:sp>
    <dsp:sp modelId="{3AB59163-7B0B-41A6-AB32-EC2660E8F9BC}">
      <dsp:nvSpPr>
        <dsp:cNvPr id="0" name=""/>
        <dsp:cNvSpPr/>
      </dsp:nvSpPr>
      <dsp:spPr>
        <a:xfrm>
          <a:off x="2487790" y="327033"/>
          <a:ext cx="596427" cy="4574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chemeClr val="tx1"/>
            </a:solidFill>
          </a:endParaRPr>
        </a:p>
      </dsp:txBody>
      <dsp:txXfrm>
        <a:off x="2487790" y="418519"/>
        <a:ext cx="459197" cy="274460"/>
      </dsp:txXfrm>
    </dsp:sp>
    <dsp:sp modelId="{BA04E81A-6726-419D-9EF1-C901B33F3BB2}">
      <dsp:nvSpPr>
        <dsp:cNvPr id="0" name=""/>
        <dsp:cNvSpPr/>
      </dsp:nvSpPr>
      <dsp:spPr>
        <a:xfrm>
          <a:off x="3165968" y="2404"/>
          <a:ext cx="1844485" cy="1106691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-137653"/>
            <a:satOff val="2501"/>
            <a:lumOff val="108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solidFill>
                <a:schemeClr val="tx1"/>
              </a:solidFill>
            </a:rPr>
            <a:t>Отделить от сверстников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3198382" y="34818"/>
        <a:ext cx="1779657" cy="1041863"/>
      </dsp:txXfrm>
    </dsp:sp>
    <dsp:sp modelId="{EAF2FBA0-7FB0-4655-9204-3BCD2B894620}">
      <dsp:nvSpPr>
        <dsp:cNvPr id="0" name=""/>
        <dsp:cNvSpPr/>
      </dsp:nvSpPr>
      <dsp:spPr>
        <a:xfrm>
          <a:off x="5080078" y="303809"/>
          <a:ext cx="576410" cy="4574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164112"/>
            <a:satOff val="447"/>
            <a:lumOff val="924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chemeClr val="tx1"/>
            </a:solidFill>
          </a:endParaRPr>
        </a:p>
      </dsp:txBody>
      <dsp:txXfrm>
        <a:off x="5080078" y="395295"/>
        <a:ext cx="439180" cy="274460"/>
      </dsp:txXfrm>
    </dsp:sp>
    <dsp:sp modelId="{4CE5E02F-DC71-48A1-8FCA-E0CC2C52C902}">
      <dsp:nvSpPr>
        <dsp:cNvPr id="0" name=""/>
        <dsp:cNvSpPr/>
      </dsp:nvSpPr>
      <dsp:spPr>
        <a:xfrm>
          <a:off x="5748248" y="2404"/>
          <a:ext cx="1844485" cy="1106691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-275305"/>
            <a:satOff val="5003"/>
            <a:lumOff val="21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Выслушать (</a:t>
          </a:r>
          <a:r>
            <a:rPr lang="ru-RU" sz="1600" b="1" kern="1200" dirty="0" smtClean="0">
              <a:solidFill>
                <a:schemeClr val="tx1"/>
              </a:solidFill>
            </a:rPr>
            <a:t>активное </a:t>
          </a:r>
          <a:r>
            <a:rPr lang="ru-RU" sz="1600" b="1" kern="1200" dirty="0" smtClean="0">
              <a:solidFill>
                <a:schemeClr val="tx1"/>
              </a:solidFill>
            </a:rPr>
            <a:t>слушание)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5780662" y="34818"/>
        <a:ext cx="1779657" cy="1041863"/>
      </dsp:txXfrm>
    </dsp:sp>
    <dsp:sp modelId="{FAE14E6E-0EC8-4F72-B80A-D0EC8505BDE7}">
      <dsp:nvSpPr>
        <dsp:cNvPr id="0" name=""/>
        <dsp:cNvSpPr/>
      </dsp:nvSpPr>
      <dsp:spPr>
        <a:xfrm rot="5400000">
          <a:off x="6375149" y="1240986"/>
          <a:ext cx="603595" cy="4574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328225"/>
            <a:satOff val="894"/>
            <a:lumOff val="1847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chemeClr val="tx1"/>
            </a:solidFill>
          </a:endParaRPr>
        </a:p>
      </dsp:txBody>
      <dsp:txXfrm rot="-5400000">
        <a:off x="6539716" y="1167905"/>
        <a:ext cx="274460" cy="466365"/>
      </dsp:txXfrm>
    </dsp:sp>
    <dsp:sp modelId="{362CC7E3-A0CC-4A1E-AD98-A3F4C6FCB202}">
      <dsp:nvSpPr>
        <dsp:cNvPr id="0" name=""/>
        <dsp:cNvSpPr/>
      </dsp:nvSpPr>
      <dsp:spPr>
        <a:xfrm>
          <a:off x="5748248" y="1846889"/>
          <a:ext cx="1844485" cy="1106691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-412958"/>
            <a:satOff val="7504"/>
            <a:lumOff val="325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Специальной </a:t>
          </a:r>
          <a:r>
            <a:rPr lang="ru-RU" sz="1600" b="1" kern="1200" dirty="0" smtClean="0">
              <a:solidFill>
                <a:schemeClr val="tx1"/>
              </a:solidFill>
            </a:rPr>
            <a:t>фразой дать понять о случившемся администрации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5780662" y="1879303"/>
        <a:ext cx="1779657" cy="1041863"/>
      </dsp:txXfrm>
    </dsp:sp>
    <dsp:sp modelId="{7C6F1989-A60C-4FFC-A567-59AF11263CA1}">
      <dsp:nvSpPr>
        <dsp:cNvPr id="0" name=""/>
        <dsp:cNvSpPr/>
      </dsp:nvSpPr>
      <dsp:spPr>
        <a:xfrm rot="10800000">
          <a:off x="5080078" y="2171519"/>
          <a:ext cx="620679" cy="4574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492337"/>
            <a:satOff val="1341"/>
            <a:lumOff val="2771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chemeClr val="tx1"/>
            </a:solidFill>
          </a:endParaRPr>
        </a:p>
      </dsp:txBody>
      <dsp:txXfrm rot="10800000">
        <a:off x="5217308" y="2263005"/>
        <a:ext cx="483449" cy="274460"/>
      </dsp:txXfrm>
    </dsp:sp>
    <dsp:sp modelId="{5C75E6E4-30E6-49A6-AAA5-AEF3D7A97748}">
      <dsp:nvSpPr>
        <dsp:cNvPr id="0" name=""/>
        <dsp:cNvSpPr/>
      </dsp:nvSpPr>
      <dsp:spPr>
        <a:xfrm>
          <a:off x="3165968" y="1846889"/>
          <a:ext cx="1844485" cy="1106691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-550610"/>
            <a:satOff val="10005"/>
            <a:lumOff val="433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Выяснить </a:t>
          </a:r>
          <a:r>
            <a:rPr lang="ru-RU" sz="1600" b="1" kern="1200" dirty="0" smtClean="0">
              <a:solidFill>
                <a:schemeClr val="tx1"/>
              </a:solidFill>
            </a:rPr>
            <a:t>- есть план, орудие или  только вербализация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3198382" y="1879303"/>
        <a:ext cx="1779657" cy="1041863"/>
      </dsp:txXfrm>
    </dsp:sp>
    <dsp:sp modelId="{D9395652-3145-4CDB-8710-E3E491BCB54B}">
      <dsp:nvSpPr>
        <dsp:cNvPr id="0" name=""/>
        <dsp:cNvSpPr/>
      </dsp:nvSpPr>
      <dsp:spPr>
        <a:xfrm rot="10800000">
          <a:off x="2487789" y="2171519"/>
          <a:ext cx="640696" cy="4574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492337"/>
            <a:satOff val="1341"/>
            <a:lumOff val="2771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chemeClr val="tx1"/>
            </a:solidFill>
          </a:endParaRPr>
        </a:p>
      </dsp:txBody>
      <dsp:txXfrm rot="10800000">
        <a:off x="2625019" y="2263005"/>
        <a:ext cx="503466" cy="274460"/>
      </dsp:txXfrm>
    </dsp:sp>
    <dsp:sp modelId="{4C0002A1-D7E8-44FC-988F-4F5AE930D090}">
      <dsp:nvSpPr>
        <dsp:cNvPr id="0" name=""/>
        <dsp:cNvSpPr/>
      </dsp:nvSpPr>
      <dsp:spPr>
        <a:xfrm>
          <a:off x="583687" y="1846889"/>
          <a:ext cx="1844485" cy="1106691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-412958"/>
            <a:satOff val="7504"/>
            <a:lumOff val="325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solidFill>
                <a:schemeClr val="tx1"/>
              </a:solidFill>
            </a:rPr>
            <a:t>Зависимости от степени готовности принимать меры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616101" y="1879303"/>
        <a:ext cx="1779657" cy="1041863"/>
      </dsp:txXfrm>
    </dsp:sp>
    <dsp:sp modelId="{22DDB22B-5D5D-46E1-850E-ACD468EA2791}">
      <dsp:nvSpPr>
        <dsp:cNvPr id="0" name=""/>
        <dsp:cNvSpPr/>
      </dsp:nvSpPr>
      <dsp:spPr>
        <a:xfrm rot="5400000">
          <a:off x="1082109" y="3179666"/>
          <a:ext cx="847642" cy="4574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328225"/>
            <a:satOff val="894"/>
            <a:lumOff val="1847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chemeClr val="tx1"/>
            </a:solidFill>
          </a:endParaRPr>
        </a:p>
      </dsp:txBody>
      <dsp:txXfrm rot="-5400000">
        <a:off x="1368700" y="2984561"/>
        <a:ext cx="274460" cy="710412"/>
      </dsp:txXfrm>
    </dsp:sp>
    <dsp:sp modelId="{E10C53C5-E27E-4B1A-96B9-4E6968930BBC}">
      <dsp:nvSpPr>
        <dsp:cNvPr id="0" name=""/>
        <dsp:cNvSpPr/>
      </dsp:nvSpPr>
      <dsp:spPr>
        <a:xfrm>
          <a:off x="583687" y="3891316"/>
          <a:ext cx="1844485" cy="1106691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-275305"/>
            <a:satOff val="5003"/>
            <a:lumOff val="21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Оповестить </a:t>
          </a:r>
          <a:r>
            <a:rPr lang="ru-RU" sz="1600" b="1" kern="1200" dirty="0" smtClean="0">
              <a:solidFill>
                <a:schemeClr val="tx1"/>
              </a:solidFill>
            </a:rPr>
            <a:t>родителей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616101" y="3923730"/>
        <a:ext cx="1779657" cy="1041863"/>
      </dsp:txXfrm>
    </dsp:sp>
    <dsp:sp modelId="{333A3BEE-AD96-4116-863F-B5ED1711DC94}">
      <dsp:nvSpPr>
        <dsp:cNvPr id="0" name=""/>
        <dsp:cNvSpPr/>
      </dsp:nvSpPr>
      <dsp:spPr>
        <a:xfrm>
          <a:off x="2487790" y="4215945"/>
          <a:ext cx="596427" cy="4574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164112"/>
            <a:satOff val="447"/>
            <a:lumOff val="924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chemeClr val="tx1"/>
            </a:solidFill>
          </a:endParaRPr>
        </a:p>
      </dsp:txBody>
      <dsp:txXfrm>
        <a:off x="2487790" y="4307431"/>
        <a:ext cx="459197" cy="274460"/>
      </dsp:txXfrm>
    </dsp:sp>
    <dsp:sp modelId="{AFE1496F-07F9-4B8F-AF8B-BA6269619207}">
      <dsp:nvSpPr>
        <dsp:cNvPr id="0" name=""/>
        <dsp:cNvSpPr/>
      </dsp:nvSpPr>
      <dsp:spPr>
        <a:xfrm>
          <a:off x="3165968" y="3691375"/>
          <a:ext cx="3725086" cy="1506572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-137653"/>
            <a:satOff val="2501"/>
            <a:lumOff val="108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solidFill>
                <a:schemeClr val="tx1"/>
              </a:solidFill>
            </a:rPr>
            <a:t>Запросить помощь по телефонам экстренной психологической помощи в соответствии с алгоритмом межведомственного взаимодействия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3210094" y="3735501"/>
        <a:ext cx="3636834" cy="14183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66142C-CD12-4A05-8668-253801ABFF4D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D7A6A4-8E49-421A-B053-2F5EA40D6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7A6A4-8E49-421A-B053-2F5EA40D64C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7A6A4-8E49-421A-B053-2F5EA40D64C2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C03B2-E7D6-4BE9-A75D-169CBB1D84F1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1A239D6-CAAA-45D7-B8F0-424DA4168A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C03B2-E7D6-4BE9-A75D-169CBB1D84F1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239D6-CAAA-45D7-B8F0-424DA4168A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C03B2-E7D6-4BE9-A75D-169CBB1D84F1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239D6-CAAA-45D7-B8F0-424DA4168A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C03B2-E7D6-4BE9-A75D-169CBB1D84F1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1A239D6-CAAA-45D7-B8F0-424DA4168A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C03B2-E7D6-4BE9-A75D-169CBB1D84F1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239D6-CAAA-45D7-B8F0-424DA4168A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C03B2-E7D6-4BE9-A75D-169CBB1D84F1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239D6-CAAA-45D7-B8F0-424DA4168A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C03B2-E7D6-4BE9-A75D-169CBB1D84F1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1A239D6-CAAA-45D7-B8F0-424DA4168A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C03B2-E7D6-4BE9-A75D-169CBB1D84F1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239D6-CAAA-45D7-B8F0-424DA4168A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C03B2-E7D6-4BE9-A75D-169CBB1D84F1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239D6-CAAA-45D7-B8F0-424DA4168A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C03B2-E7D6-4BE9-A75D-169CBB1D84F1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239D6-CAAA-45D7-B8F0-424DA4168A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C03B2-E7D6-4BE9-A75D-169CBB1D84F1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239D6-CAAA-45D7-B8F0-424DA4168A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E2C03B2-E7D6-4BE9-A75D-169CBB1D84F1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1A239D6-CAAA-45D7-B8F0-424DA4168A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000636"/>
            <a:ext cx="8458200" cy="1222375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МБУ «ЦППМСП Калининского района .г. Челябинска»</a:t>
            </a: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 педагог- психолог Гриневич Светлана Николаевна</a:t>
            </a:r>
            <a:endParaRPr lang="ru-RU" sz="1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785926"/>
            <a:ext cx="8405842" cy="301467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4400" b="1" dirty="0" smtClean="0"/>
              <a:t>Специфика организации и проведения диагностических процедур по выявлению склонностей к суицидальному поведению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0" y="714357"/>
          <a:ext cx="7858180" cy="5693374"/>
        </p:xfrm>
        <a:graphic>
          <a:graphicData uri="http://schemas.openxmlformats.org/drawingml/2006/table">
            <a:tbl>
              <a:tblPr/>
              <a:tblGrid>
                <a:gridCol w="45536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8040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2970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9440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6971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5. Высказывания с угрозой суицида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– 0,5</a:t>
                      </a:r>
                      <a:endParaRPr lang="ru-RU" sz="20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+2</a:t>
                      </a:r>
                      <a:endParaRPr lang="ru-RU" sz="20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+3</a:t>
                      </a:r>
                      <a:endParaRPr lang="ru-RU" sz="20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69712">
                <a:tc gridSpan="4">
                  <a:txBody>
                    <a:bodyPr/>
                    <a:lstStyle/>
                    <a:p>
                      <a:pPr algn="l" rtl="0" fontAlgn="ctr"/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</a:rPr>
                        <a:t>В — характер конфликтной ситуации: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6971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6. Подобные конфликты имели место ранее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– 0,5</a:t>
                      </a:r>
                      <a:endParaRPr lang="ru-RU" sz="20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+0,5</a:t>
                      </a:r>
                      <a:endParaRPr lang="ru-RU" sz="20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+1</a:t>
                      </a:r>
                      <a:endParaRPr lang="ru-RU" sz="20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9415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7. Конфликт отягощен неприятностями в других сферах жизни (учеба, здоровье, отвергнутая любовь)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— 0,5</a:t>
                      </a:r>
                      <a:endParaRPr lang="ru-RU" sz="20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+0,5</a:t>
                      </a:r>
                      <a:endParaRPr lang="ru-RU" sz="20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+1</a:t>
                      </a:r>
                      <a:endParaRPr lang="ru-RU" sz="20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9415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8. Непредсказуемый исход конфликтной ситуации, ожидание его последствий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– 0,5</a:t>
                      </a:r>
                      <a:endParaRPr lang="ru-RU" sz="20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+0,5</a:t>
                      </a:r>
                      <a:endParaRPr lang="ru-RU" sz="20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+1</a:t>
                      </a:r>
                      <a:endParaRPr lang="ru-RU" sz="20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69712">
                <a:tc gridSpan="4">
                  <a:txBody>
                    <a:bodyPr/>
                    <a:lstStyle/>
                    <a:p>
                      <a:pPr algn="l" rtl="0" fontAlgn="ctr"/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</a:rPr>
                        <a:t>Г — эмоциональная окраска конфликтной ситуации: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6971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9. Чувство обиды, жалости к себе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– 0,5</a:t>
                      </a:r>
                      <a:endParaRPr lang="ru-RU" sz="20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+1</a:t>
                      </a:r>
                      <a:endParaRPr lang="ru-RU" sz="20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+2</a:t>
                      </a:r>
                      <a:endParaRPr lang="ru-RU" sz="20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6971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10. Чувство усталости, бессилия, апатия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– 0.5</a:t>
                      </a:r>
                      <a:endParaRPr lang="ru-RU" sz="20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+1</a:t>
                      </a:r>
                      <a:endParaRPr lang="ru-RU" sz="20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+2</a:t>
                      </a:r>
                      <a:endParaRPr lang="ru-RU" sz="20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89415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11. Чувство непреодолимости конфликтной ситуации, безысходности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– 0.5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+0,5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+2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785794"/>
            <a:ext cx="721523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Для определения степени выраженности факторов риска у подростков высчитывается алгебраическая сумма и полученный результат соотносится с приведенной ниже шкалой: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менее 9 баллов — риск суицида незначителен;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9–15,5 баллов — риск суицида присутствует;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более 15,5 балла — риск суицида значителен.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1.Социометрия</a:t>
            </a:r>
            <a:r>
              <a:rPr lang="ru-RU" dirty="0" smtClean="0"/>
              <a:t>.     5-11классы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Цель: </a:t>
            </a:r>
            <a:r>
              <a:rPr lang="ru-RU" dirty="0" smtClean="0"/>
              <a:t>статус в группе. </a:t>
            </a:r>
          </a:p>
          <a:p>
            <a:r>
              <a:rPr lang="ru-RU" dirty="0" smtClean="0"/>
              <a:t>Рекомендуется проводить измерение социометрического статуса несколько раз в течение учебного года. </a:t>
            </a:r>
          </a:p>
          <a:p>
            <a:r>
              <a:rPr lang="ru-RU" dirty="0" smtClean="0"/>
              <a:t>1) на учащихся с отсутствием выборов (</a:t>
            </a:r>
            <a:r>
              <a:rPr lang="ru-RU" dirty="0" smtClean="0">
                <a:solidFill>
                  <a:srgbClr val="FF0000"/>
                </a:solidFill>
              </a:rPr>
              <a:t>изолированных) и </a:t>
            </a:r>
            <a:r>
              <a:rPr lang="ru-RU" dirty="0" err="1" smtClean="0">
                <a:solidFill>
                  <a:srgbClr val="FF0000"/>
                </a:solidFill>
              </a:rPr>
              <a:t>пренебрегаемых</a:t>
            </a:r>
            <a:r>
              <a:rPr lang="ru-RU" dirty="0" smtClean="0"/>
              <a:t>;</a:t>
            </a:r>
          </a:p>
          <a:p>
            <a:r>
              <a:rPr lang="ru-RU" dirty="0" smtClean="0"/>
              <a:t>2) на резкие </a:t>
            </a:r>
            <a:r>
              <a:rPr lang="ru-RU" dirty="0" smtClean="0">
                <a:solidFill>
                  <a:srgbClr val="FF0000"/>
                </a:solidFill>
              </a:rPr>
              <a:t>изменения в статусной </a:t>
            </a:r>
            <a:r>
              <a:rPr lang="ru-RU" dirty="0" smtClean="0"/>
              <a:t>позиции по сравнению с предыдущими социометрическими исследованиями.</a:t>
            </a:r>
            <a:r>
              <a:rPr lang="ru-RU" b="1" dirty="0" smtClean="0"/>
              <a:t>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Проективные методы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="" xmlns:p14="http://schemas.microsoft.com/office/powerpoint/2010/main" val="259160072"/>
              </p:ext>
            </p:extLst>
          </p:nvPr>
        </p:nvGraphicFramePr>
        <p:xfrm>
          <a:off x="357158" y="1500174"/>
          <a:ext cx="8072494" cy="4795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642918"/>
            <a:ext cx="61436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Тест «Ваши суицидальные наклонности» 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(З. Королёва )8-11</a:t>
            </a:r>
            <a:endParaRPr lang="ru-RU" sz="2800" i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определение суицидальных наклонностей субъекта</a:t>
            </a:r>
            <a:r>
              <a:rPr lang="ru-RU" sz="28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ello_html_m688875d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9500" y="2843212"/>
            <a:ext cx="4310086" cy="3157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751344"/>
            <a:ext cx="778674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Интерпретация результатов</a:t>
            </a:r>
            <a:r>
              <a:rPr lang="ru-RU" sz="2400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Например: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Если вы ЗАКРАСИЛИ НЕ БОЛЬШЕ ТРЕХ МАЛЕНЬКИХ ЧАСТЕЙ ФИГУРЫ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то это значит, что при определенных обстоятельствах 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вы могли бы задуматься о самоубийстве</a:t>
            </a:r>
            <a:endParaRPr lang="ru-RU" sz="2400" dirty="0" smtClean="0">
              <a:solidFill>
                <a:srgbClr val="C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  вы ЗАКРАСИЛИ ВСЮ ЛЕВУЮ СТОРОНУ ФИГУРЫ, 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то это говорит о вашей душевной ранимости и чрезмерной чувствительности, вы остро воспринимаете несправедливость жизни и страдаете от этого. 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Вы склонны к суициду</a:t>
            </a: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ЗАКРАСИЛИ ВСЮ ПРАВУЮ СТОРОНУ ФИГУРЫ,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это говорит о том, что вы зачастую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используете свои суицидальные наклонности с выгодой для себя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57166"/>
            <a:ext cx="62066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/>
              <a:t>Методика </a:t>
            </a:r>
            <a:r>
              <a:rPr lang="ru-RU" sz="2400" b="1" dirty="0" err="1" smtClean="0"/>
              <a:t>П.И.Юнацкевича</a:t>
            </a:r>
            <a:r>
              <a:rPr lang="ru-RU" sz="2400" b="1" dirty="0" smtClean="0"/>
              <a:t> </a:t>
            </a:r>
          </a:p>
          <a:p>
            <a:pPr lvl="0"/>
            <a:r>
              <a:rPr lang="ru-RU" sz="2400" b="1" dirty="0" smtClean="0"/>
              <a:t>"Человек и дерево"  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8530" y="1412776"/>
            <a:ext cx="78581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Цель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 выявление группы риска  склонности к суицидальному поведению</a:t>
            </a:r>
            <a:r>
              <a:rPr lang="ru-RU" sz="28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Суть данного признака состоит в незавершенном рисунке нижних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конечностей «Человека» и корневой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основы «Дерева». Выявление этого признака дает основание утверждать о недостаточно развитых способностях обследуемого адаптироваться в среде и склонностях к различного рода срывам в поведении, в том числе и суицидным поступкам.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0355" name="Picture 3" descr="https://upload.wikimedia.org/wikipedia/commons/thumb/c/c4/H%C3%A9raldique_meuble_pin_1.svg/592px-H%C3%A9raldique_meuble_pin_1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20272" y="1029894"/>
            <a:ext cx="2428860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> </a:t>
            </a:r>
            <a:r>
              <a:rPr lang="ru-RU" b="1" i="1" dirty="0" smtClean="0"/>
              <a:t>Выявление суицидального  риска  у детей</a:t>
            </a:r>
            <a:r>
              <a:rPr lang="ru-RU" b="1" dirty="0" smtClean="0"/>
              <a:t>  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dirty="0" smtClean="0"/>
              <a:t>Проективная, непрозрачная</a:t>
            </a:r>
            <a:r>
              <a:rPr lang="ru-RU" sz="1800" dirty="0" smtClean="0"/>
              <a:t>( А.А. Кучер, В.П. </a:t>
            </a:r>
            <a:r>
              <a:rPr lang="ru-RU" sz="1800" dirty="0" err="1" smtClean="0"/>
              <a:t>Костюкевич</a:t>
            </a:r>
            <a:r>
              <a:rPr lang="ru-RU" sz="1800" dirty="0" smtClean="0"/>
              <a:t>) 5- 11 класс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  <p:sp>
        <p:nvSpPr>
          <p:cNvPr id="101377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000240"/>
            <a:ext cx="800105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Цель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 профилактика самоубийств, исследование  </a:t>
            </a:r>
            <a:r>
              <a:rPr lang="ru-RU" sz="28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аутоагрессивных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тенденций и факторов, формирующих суицидальные намерения.</a:t>
            </a:r>
            <a:r>
              <a:rPr lang="ru-RU" sz="2800" b="1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Выяснить мнение ребенка по поводу высказываний о смысле жизни и смерти.</a:t>
            </a:r>
            <a:r>
              <a:rPr lang="ru-RU" sz="2800" dirty="0" smtClean="0"/>
              <a:t> </a:t>
            </a:r>
            <a:r>
              <a:rPr lang="ru-RU" sz="1600" dirty="0" smtClean="0"/>
              <a:t>Исследования показали, что </a:t>
            </a:r>
            <a:r>
              <a:rPr lang="ru-RU" sz="1600" dirty="0" err="1" smtClean="0"/>
              <a:t>аутоагрессивные</a:t>
            </a:r>
            <a:r>
              <a:rPr lang="ru-RU" sz="1600" dirty="0" smtClean="0"/>
              <a:t> тенденции и факторы, формирующие суицидальные намерения, можно измерить с помощью теста, который </a:t>
            </a:r>
            <a:r>
              <a:rPr lang="ru-RU" sz="1600" b="1" dirty="0" smtClean="0"/>
              <a:t>прошел многократную проверку на практике.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571480"/>
            <a:ext cx="492920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Двух смертей не бывать, а одной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миновать.</a:t>
            </a:r>
            <a:endParaRPr lang="ru-RU" sz="28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Сидят вместе, а глядят врозь.</a:t>
            </a:r>
            <a:endParaRPr lang="ru-RU" sz="28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Утром был молодец, 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вечером мертвец.</a:t>
            </a:r>
            <a:endParaRPr lang="ru-RU" sz="28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Кого жизнь ласкает, тот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горя не знает.</a:t>
            </a:r>
            <a:endParaRPr lang="ru-RU" sz="28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не родится, тот и не умрет.</a:t>
            </a:r>
            <a:endParaRPr lang="ru-RU" sz="28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427409" y="357163"/>
          <a:ext cx="4289182" cy="5149794"/>
        </p:xfrm>
        <a:graphic>
          <a:graphicData uri="http://schemas.openxmlformats.org/drawingml/2006/table">
            <a:tbl>
              <a:tblPr/>
              <a:tblGrid>
                <a:gridCol w="2144591"/>
                <a:gridCol w="2144591"/>
              </a:tblGrid>
              <a:tr h="802935">
                <a:tc>
                  <a:txBody>
                    <a:bodyPr/>
                    <a:lstStyle/>
                    <a:p>
                      <a:endParaRPr lang="ru-RU" sz="1300" dirty="0"/>
                    </a:p>
                  </a:txBody>
                  <a:tcPr marL="26807" marR="26807" marT="26807" marB="268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/>
                        <a:t>Поставьте «+» в графу с темой услышанного высказывания</a:t>
                      </a:r>
                    </a:p>
                  </a:txBody>
                  <a:tcPr marL="26807" marR="26807" marT="26807" marB="268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936">
                <a:tc>
                  <a:txBody>
                    <a:bodyPr/>
                    <a:lstStyle/>
                    <a:p>
                      <a:r>
                        <a:rPr lang="ru-RU" sz="1300" dirty="0"/>
                        <a:t>Алкоголь, наркотики</a:t>
                      </a:r>
                    </a:p>
                  </a:txBody>
                  <a:tcPr marL="26807" marR="26807" marT="26807" marB="268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300"/>
                    </a:p>
                  </a:txBody>
                  <a:tcPr marL="26807" marR="26807" marT="26807" marB="268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936">
                <a:tc>
                  <a:txBody>
                    <a:bodyPr/>
                    <a:lstStyle/>
                    <a:p>
                      <a:r>
                        <a:rPr lang="ru-RU" sz="1300" dirty="0"/>
                        <a:t>Несчастная любовь</a:t>
                      </a:r>
                    </a:p>
                  </a:txBody>
                  <a:tcPr marL="26807" marR="26807" marT="26807" marB="268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300"/>
                    </a:p>
                  </a:txBody>
                  <a:tcPr marL="26807" marR="26807" marT="26807" marB="268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936">
                <a:tc>
                  <a:txBody>
                    <a:bodyPr/>
                    <a:lstStyle/>
                    <a:p>
                      <a:r>
                        <a:rPr lang="ru-RU" sz="1300" dirty="0"/>
                        <a:t>Противоправные действия</a:t>
                      </a:r>
                    </a:p>
                  </a:txBody>
                  <a:tcPr marL="26807" marR="26807" marT="26807" marB="268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300"/>
                    </a:p>
                  </a:txBody>
                  <a:tcPr marL="26807" marR="26807" marT="26807" marB="268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936">
                <a:tc>
                  <a:txBody>
                    <a:bodyPr/>
                    <a:lstStyle/>
                    <a:p>
                      <a:r>
                        <a:rPr lang="ru-RU" sz="1300" dirty="0"/>
                        <a:t>Деньги и проблемы с ними</a:t>
                      </a:r>
                    </a:p>
                  </a:txBody>
                  <a:tcPr marL="26807" marR="26807" marT="26807" marB="268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300" dirty="0"/>
                    </a:p>
                  </a:txBody>
                  <a:tcPr marL="26807" marR="26807" marT="26807" marB="268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57436">
                <a:tc>
                  <a:txBody>
                    <a:bodyPr/>
                    <a:lstStyle/>
                    <a:p>
                      <a:r>
                        <a:rPr lang="ru-RU" sz="1400" b="1" dirty="0"/>
                        <a:t>Добровольный уход из жизни</a:t>
                      </a:r>
                    </a:p>
                  </a:txBody>
                  <a:tcPr marL="26807" marR="26807" marT="26807" marB="268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300" dirty="0"/>
                    </a:p>
                  </a:txBody>
                  <a:tcPr marL="26807" marR="26807" marT="26807" marB="268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936">
                <a:tc>
                  <a:txBody>
                    <a:bodyPr/>
                    <a:lstStyle/>
                    <a:p>
                      <a:r>
                        <a:rPr lang="ru-RU" sz="1300" dirty="0"/>
                        <a:t>Семейные неурядицы</a:t>
                      </a:r>
                    </a:p>
                  </a:txBody>
                  <a:tcPr marL="26807" marR="26807" marT="26807" marB="268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300"/>
                    </a:p>
                  </a:txBody>
                  <a:tcPr marL="26807" marR="26807" marT="26807" marB="268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936">
                <a:tc>
                  <a:txBody>
                    <a:bodyPr/>
                    <a:lstStyle/>
                    <a:p>
                      <a:r>
                        <a:rPr lang="ru-RU" sz="1300" dirty="0"/>
                        <a:t>Потеря смысла жизни</a:t>
                      </a:r>
                    </a:p>
                  </a:txBody>
                  <a:tcPr marL="26807" marR="26807" marT="26807" marB="268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300"/>
                    </a:p>
                  </a:txBody>
                  <a:tcPr marL="26807" marR="26807" marT="26807" marB="268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57436">
                <a:tc>
                  <a:txBody>
                    <a:bodyPr/>
                    <a:lstStyle/>
                    <a:p>
                      <a:r>
                        <a:rPr lang="ru-RU" sz="1300" dirty="0"/>
                        <a:t>Чувство неполноценности,</a:t>
                      </a:r>
                      <a:br>
                        <a:rPr lang="ru-RU" sz="1300" dirty="0"/>
                      </a:br>
                      <a:r>
                        <a:rPr lang="ru-RU" sz="1300" dirty="0"/>
                        <a:t>ущербности, уродливости</a:t>
                      </a:r>
                    </a:p>
                  </a:txBody>
                  <a:tcPr marL="26807" marR="26807" marT="26807" marB="268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300"/>
                    </a:p>
                  </a:txBody>
                  <a:tcPr marL="26807" marR="26807" marT="26807" marB="268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2935">
                <a:tc>
                  <a:txBody>
                    <a:bodyPr/>
                    <a:lstStyle/>
                    <a:p>
                      <a:r>
                        <a:rPr lang="ru-RU" sz="1300" dirty="0"/>
                        <a:t>Школьные проблемы,</a:t>
                      </a:r>
                      <a:br>
                        <a:rPr lang="ru-RU" sz="1300" dirty="0"/>
                      </a:br>
                      <a:r>
                        <a:rPr lang="ru-RU" sz="1300" dirty="0"/>
                        <a:t>проблема выбора</a:t>
                      </a:r>
                      <a:br>
                        <a:rPr lang="ru-RU" sz="1300" dirty="0"/>
                      </a:br>
                      <a:r>
                        <a:rPr lang="ru-RU" sz="1300" dirty="0"/>
                        <a:t>жизненного пути</a:t>
                      </a:r>
                    </a:p>
                  </a:txBody>
                  <a:tcPr marL="26807" marR="26807" marT="26807" marB="268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300"/>
                    </a:p>
                  </a:txBody>
                  <a:tcPr marL="26807" marR="26807" marT="26807" marB="268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57436">
                <a:tc>
                  <a:txBody>
                    <a:bodyPr/>
                    <a:lstStyle/>
                    <a:p>
                      <a:r>
                        <a:rPr lang="ru-RU" sz="1300" dirty="0"/>
                        <a:t>Отношения с окружающими</a:t>
                      </a:r>
                    </a:p>
                  </a:txBody>
                  <a:tcPr marL="26807" marR="26807" marT="26807" marB="268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300" dirty="0"/>
                    </a:p>
                  </a:txBody>
                  <a:tcPr marL="26807" marR="26807" marT="26807" marB="268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Бланк ответов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1500174"/>
            <a:ext cx="678661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Если с ребенком трудно, то чаще всего ребенку в этот момент еще труднее. Ответ «как с  ним  быть?» находится в области </a:t>
            </a:r>
            <a:r>
              <a:rPr lang="ru-RU" sz="4800" b="1" dirty="0" smtClean="0">
                <a:solidFill>
                  <a:srgbClr val="002060"/>
                </a:solidFill>
              </a:rPr>
              <a:t>отношений</a:t>
            </a:r>
            <a:r>
              <a:rPr lang="ru-RU" sz="4000" dirty="0" smtClean="0"/>
              <a:t>, а не в области поведения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Дополнительные  диагностики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Эмоционально- волевая сфера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Личностная  сфера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4201195"/>
          </a:xfrm>
        </p:spPr>
        <p:txBody>
          <a:bodyPr>
            <a:normAutofit fontScale="62500" lnSpcReduction="20000"/>
          </a:bodyPr>
          <a:lstStyle/>
          <a:p>
            <a:r>
              <a:rPr lang="ru-RU" b="1" i="1" dirty="0" smtClean="0"/>
              <a:t>Методика самооценки психических состояний (по Г. </a:t>
            </a:r>
            <a:r>
              <a:rPr lang="ru-RU" b="1" i="1" dirty="0" err="1" smtClean="0"/>
              <a:t>Айзенку</a:t>
            </a:r>
            <a:r>
              <a:rPr lang="ru-RU" b="1" i="1" dirty="0" smtClean="0"/>
              <a:t>)</a:t>
            </a:r>
            <a:r>
              <a:rPr lang="ru-RU" dirty="0" smtClean="0"/>
              <a:t> </a:t>
            </a:r>
            <a:r>
              <a:rPr lang="ru-RU" i="1" dirty="0" smtClean="0"/>
              <a:t>8-11 классы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Цель: диагностика психических состояний: тревожность, </a:t>
            </a:r>
          </a:p>
          <a:p>
            <a:pPr marL="0" indent="0">
              <a:buNone/>
            </a:pPr>
            <a:r>
              <a:rPr lang="ru-RU" dirty="0" smtClean="0"/>
              <a:t>фрустрация, агрессивность, ригидность</a:t>
            </a:r>
          </a:p>
          <a:p>
            <a:pPr marL="0" indent="0">
              <a:buNone/>
            </a:pPr>
            <a:endParaRPr lang="ru-RU" b="1" dirty="0" smtClean="0"/>
          </a:p>
          <a:p>
            <a:r>
              <a:rPr lang="ru-RU" b="1" i="1" dirty="0" smtClean="0"/>
              <a:t>Шкала депрессии </a:t>
            </a:r>
            <a:r>
              <a:rPr lang="ru-RU" b="1" i="1" dirty="0" err="1" smtClean="0"/>
              <a:t>Зунге</a:t>
            </a:r>
            <a:r>
              <a:rPr lang="ru-RU" b="1" i="1" dirty="0" smtClean="0"/>
              <a:t> (</a:t>
            </a:r>
            <a:r>
              <a:rPr lang="ru-RU" b="1" i="1" dirty="0" err="1" smtClean="0"/>
              <a:t>Т.И.Балашовой</a:t>
            </a:r>
            <a:r>
              <a:rPr lang="ru-RU" b="1" i="1" dirty="0" smtClean="0"/>
              <a:t>)</a:t>
            </a:r>
            <a:r>
              <a:rPr lang="ru-RU" dirty="0" smtClean="0"/>
              <a:t> 8-11</a:t>
            </a:r>
          </a:p>
          <a:p>
            <a:pPr marL="0" indent="0">
              <a:buNone/>
            </a:pPr>
            <a:r>
              <a:rPr lang="ru-RU" dirty="0" smtClean="0"/>
              <a:t>Цель: Уровень депрессии </a:t>
            </a:r>
          </a:p>
          <a:p>
            <a:pPr marL="0" lvl="0" indent="0">
              <a:buNone/>
            </a:pPr>
            <a:r>
              <a:rPr lang="ru-RU" dirty="0" smtClean="0"/>
              <a:t>о легкой депрессии ситуативного или невротического генеза.</a:t>
            </a:r>
          </a:p>
          <a:p>
            <a:pPr marL="0" lvl="0" indent="0">
              <a:buNone/>
            </a:pPr>
            <a:r>
              <a:rPr lang="ru-RU" dirty="0" err="1" smtClean="0"/>
              <a:t>субдепрессивное</a:t>
            </a:r>
            <a:r>
              <a:rPr lang="ru-RU" dirty="0" smtClean="0"/>
              <a:t> состояние или маскированная депрессия.</a:t>
            </a:r>
          </a:p>
          <a:p>
            <a:pPr marL="0" indent="0">
              <a:buNone/>
            </a:pPr>
            <a:r>
              <a:rPr lang="ru-RU" dirty="0" smtClean="0"/>
              <a:t>Истинное депрессивное состояние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b="1" dirty="0" smtClean="0"/>
              <a:t>Шкала депрессии Э. Бека </a:t>
            </a:r>
            <a:r>
              <a:rPr lang="ru-RU" dirty="0" smtClean="0"/>
              <a:t>(для старшеклассников с 9 по 11 класс)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4273203"/>
          </a:xfrm>
        </p:spPr>
        <p:txBody>
          <a:bodyPr>
            <a:normAutofit fontScale="70000" lnSpcReduction="20000"/>
          </a:bodyPr>
          <a:lstStyle/>
          <a:p>
            <a:r>
              <a:rPr lang="ru-RU" b="1" i="1" dirty="0" smtClean="0"/>
              <a:t>.«Экспресс-диагностика уровня самооценки» 7-11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Цель: изучение  самооценки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b="1" i="1" dirty="0" smtClean="0"/>
              <a:t>Методика склонности к отклоняющемуся поведению А.Н. Орел 9-10кл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Цель :диагностика склонности к отклоняющемуся поведению, для измерения готовности (склонности) подростков к реализации различных форм отклоняющегося поведения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b="1" i="1" dirty="0" smtClean="0"/>
              <a:t> «Одиночество» </a:t>
            </a:r>
            <a:r>
              <a:rPr lang="ru-RU" b="1" i="1" dirty="0" err="1" smtClean="0"/>
              <a:t>опросник</a:t>
            </a:r>
            <a:r>
              <a:rPr lang="ru-RU" b="1" i="1" dirty="0" smtClean="0"/>
              <a:t> С.Г. Корчагиной 8-11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Цель: диагностика глубины переживания одиночества.</a:t>
            </a:r>
            <a:r>
              <a:rPr lang="ru-RU" b="1" dirty="0" smtClean="0"/>
              <a:t> </a:t>
            </a:r>
            <a:endParaRPr lang="ru-RU" dirty="0" smtClean="0"/>
          </a:p>
        </p:txBody>
      </p:sp>
      <p:sp>
        <p:nvSpPr>
          <p:cNvPr id="103425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err="1" smtClean="0"/>
              <a:t>Опросник</a:t>
            </a:r>
            <a:r>
              <a:rPr lang="ru-RU" b="1" i="1" dirty="0" smtClean="0"/>
              <a:t> суицидального риска </a:t>
            </a:r>
            <a:br>
              <a:rPr lang="ru-RU" b="1" i="1" dirty="0" smtClean="0"/>
            </a:br>
            <a:r>
              <a:rPr lang="ru-RU" sz="2000" i="1" dirty="0" smtClean="0"/>
              <a:t>(</a:t>
            </a:r>
            <a:r>
              <a:rPr lang="ru-RU" sz="2000" b="1" i="1" dirty="0" smtClean="0"/>
              <a:t>модификация Т.Н. Разуваевой</a:t>
            </a:r>
            <a:r>
              <a:rPr lang="ru-RU" sz="2000" b="1" dirty="0" smtClean="0"/>
              <a:t>).</a:t>
            </a:r>
            <a:r>
              <a:rPr lang="ru-RU" sz="2000" dirty="0" smtClean="0"/>
              <a:t> 8-11 классы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экспресс-диагностика суицидального риска; выявление уровня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суицидальных намерений с целью предупреждения серьезных попыток самоубийства. Возможно индивидуальное и групповое тестирование.</a:t>
            </a:r>
          </a:p>
          <a:p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85860"/>
            <a:ext cx="4343400" cy="50387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/>
              <a:t>Факторы</a:t>
            </a:r>
          </a:p>
          <a:p>
            <a:r>
              <a:rPr lang="ru-RU" sz="1600" b="1" dirty="0" err="1" smtClean="0"/>
              <a:t>Демонстративность</a:t>
            </a:r>
            <a:r>
              <a:rPr lang="ru-RU" sz="1600" b="1" dirty="0" smtClean="0"/>
              <a:t>.</a:t>
            </a:r>
            <a:r>
              <a:rPr lang="ru-RU" sz="1600" dirty="0" smtClean="0"/>
              <a:t> </a:t>
            </a:r>
          </a:p>
          <a:p>
            <a:r>
              <a:rPr lang="ru-RU" sz="1600" dirty="0" smtClean="0"/>
              <a:t> </a:t>
            </a:r>
            <a:r>
              <a:rPr lang="ru-RU" sz="1600" b="1" dirty="0" err="1" smtClean="0"/>
              <a:t>Аффективность</a:t>
            </a:r>
            <a:r>
              <a:rPr lang="ru-RU" sz="1600" b="1" dirty="0" smtClean="0"/>
              <a:t>.</a:t>
            </a:r>
            <a:r>
              <a:rPr lang="ru-RU" sz="1600" dirty="0" smtClean="0"/>
              <a:t> .</a:t>
            </a:r>
          </a:p>
          <a:p>
            <a:r>
              <a:rPr lang="ru-RU" sz="1600" dirty="0" smtClean="0"/>
              <a:t> </a:t>
            </a:r>
            <a:r>
              <a:rPr lang="ru-RU" sz="1600" b="1" dirty="0" smtClean="0"/>
              <a:t>Уникальность.</a:t>
            </a:r>
            <a:endParaRPr lang="ru-RU" sz="1600" dirty="0" smtClean="0"/>
          </a:p>
          <a:p>
            <a:r>
              <a:rPr lang="ru-RU" sz="1600" b="1" dirty="0" smtClean="0"/>
              <a:t>Социальный пессимизм.</a:t>
            </a:r>
            <a:r>
              <a:rPr lang="ru-RU" sz="1600" dirty="0" smtClean="0"/>
              <a:t> </a:t>
            </a:r>
          </a:p>
          <a:p>
            <a:r>
              <a:rPr lang="ru-RU" sz="1600" b="1" dirty="0" smtClean="0"/>
              <a:t>Несостоятельность. </a:t>
            </a:r>
            <a:endParaRPr lang="ru-RU" sz="1600" dirty="0" smtClean="0"/>
          </a:p>
          <a:p>
            <a:pPr>
              <a:buNone/>
            </a:pPr>
            <a:r>
              <a:rPr lang="ru-RU" sz="1600" b="1" dirty="0" smtClean="0"/>
              <a:t>      Культ самоубийства</a:t>
            </a:r>
            <a:r>
              <a:rPr lang="ru-RU" sz="1600" dirty="0" smtClean="0"/>
              <a:t>. </a:t>
            </a:r>
            <a:r>
              <a:rPr lang="ru-RU" sz="1400" dirty="0" smtClean="0"/>
              <a:t>Поиск культурных ценностей и нормативов, оправдывающих суицидальное поведение или даже делающих его в какой-то мере привлекательным</a:t>
            </a:r>
          </a:p>
          <a:p>
            <a:r>
              <a:rPr lang="ru-RU" sz="1600" b="1" dirty="0" smtClean="0"/>
              <a:t>Максимализм.</a:t>
            </a:r>
            <a:r>
              <a:rPr lang="ru-RU" sz="1600" dirty="0" smtClean="0"/>
              <a:t> </a:t>
            </a:r>
          </a:p>
          <a:p>
            <a:r>
              <a:rPr lang="ru-RU" sz="1600" b="1" dirty="0" smtClean="0"/>
              <a:t>Временная перспектива.</a:t>
            </a:r>
            <a:r>
              <a:rPr lang="ru-RU" sz="1600" dirty="0" smtClean="0"/>
              <a:t> </a:t>
            </a:r>
          </a:p>
          <a:p>
            <a:r>
              <a:rPr lang="ru-RU" sz="1600" b="1" dirty="0" err="1" smtClean="0"/>
              <a:t>Антисуицидальный</a:t>
            </a:r>
            <a:r>
              <a:rPr lang="ru-RU" sz="1600" b="1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52" y="404664"/>
            <a:ext cx="8686800" cy="841248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en-US" sz="2800" b="1" dirty="0" smtClean="0"/>
              <a:t>III</a:t>
            </a:r>
            <a:r>
              <a:rPr lang="ru-RU" sz="2800" b="1" dirty="0" smtClean="0"/>
              <a:t>   сообщение  о результатах обследования  участникам образовательного процесса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="" xmlns:p14="http://schemas.microsoft.com/office/powerpoint/2010/main" val="3940826895"/>
              </p:ext>
            </p:extLst>
          </p:nvPr>
        </p:nvGraphicFramePr>
        <p:xfrm>
          <a:off x="611560" y="2071678"/>
          <a:ext cx="8208912" cy="4597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150904" y="692701"/>
            <a:ext cx="8575710" cy="5651087"/>
            <a:chOff x="150904" y="692701"/>
            <a:chExt cx="8575710" cy="5651087"/>
          </a:xfrm>
        </p:grpSpPr>
        <p:sp>
          <p:nvSpPr>
            <p:cNvPr id="4" name="Полилиния 3"/>
            <p:cNvSpPr/>
            <p:nvPr/>
          </p:nvSpPr>
          <p:spPr>
            <a:xfrm rot="3090758">
              <a:off x="2525067" y="4750589"/>
              <a:ext cx="664621" cy="6354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31772"/>
                  </a:moveTo>
                  <a:lnTo>
                    <a:pt x="664621" y="31772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Полилиния 4"/>
            <p:cNvSpPr/>
            <p:nvPr/>
          </p:nvSpPr>
          <p:spPr>
            <a:xfrm rot="21574400">
              <a:off x="2854960" y="3484314"/>
              <a:ext cx="348958" cy="6354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31772"/>
                  </a:moveTo>
                  <a:lnTo>
                    <a:pt x="348958" y="31772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Полилиния 5"/>
            <p:cNvSpPr/>
            <p:nvPr/>
          </p:nvSpPr>
          <p:spPr>
            <a:xfrm rot="19345375">
              <a:off x="2505462" y="2263068"/>
              <a:ext cx="1167191" cy="6354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31772"/>
                  </a:moveTo>
                  <a:lnTo>
                    <a:pt x="1167191" y="31772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Овал 6"/>
            <p:cNvSpPr/>
            <p:nvPr/>
          </p:nvSpPr>
          <p:spPr>
            <a:xfrm>
              <a:off x="150904" y="2198426"/>
              <a:ext cx="2703824" cy="2849811"/>
            </a:xfrm>
            <a:prstGeom prst="ellipse">
              <a:avLst/>
            </a:prstGeom>
            <a:blipFill rotWithShape="0">
              <a:blip r:embed="rId3" cstate="print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Полилиния 7"/>
            <p:cNvSpPr/>
            <p:nvPr/>
          </p:nvSpPr>
          <p:spPr>
            <a:xfrm>
              <a:off x="3370747" y="703013"/>
              <a:ext cx="2009529" cy="1595345"/>
            </a:xfrm>
            <a:custGeom>
              <a:avLst/>
              <a:gdLst>
                <a:gd name="connsiteX0" fmla="*/ 0 w 2009529"/>
                <a:gd name="connsiteY0" fmla="*/ 797673 h 1595345"/>
                <a:gd name="connsiteX1" fmla="*/ 1004765 w 2009529"/>
                <a:gd name="connsiteY1" fmla="*/ 0 h 1595345"/>
                <a:gd name="connsiteX2" fmla="*/ 2009530 w 2009529"/>
                <a:gd name="connsiteY2" fmla="*/ 797673 h 1595345"/>
                <a:gd name="connsiteX3" fmla="*/ 1004765 w 2009529"/>
                <a:gd name="connsiteY3" fmla="*/ 1595346 h 1595345"/>
                <a:gd name="connsiteX4" fmla="*/ 0 w 2009529"/>
                <a:gd name="connsiteY4" fmla="*/ 797673 h 1595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9529" h="1595345">
                  <a:moveTo>
                    <a:pt x="0" y="797673"/>
                  </a:moveTo>
                  <a:cubicBezTo>
                    <a:pt x="0" y="357130"/>
                    <a:pt x="449849" y="0"/>
                    <a:pt x="1004765" y="0"/>
                  </a:cubicBezTo>
                  <a:cubicBezTo>
                    <a:pt x="1559681" y="0"/>
                    <a:pt x="2009530" y="357130"/>
                    <a:pt x="2009530" y="797673"/>
                  </a:cubicBezTo>
                  <a:cubicBezTo>
                    <a:pt x="2009530" y="1238216"/>
                    <a:pt x="1559681" y="1595346"/>
                    <a:pt x="1004765" y="1595346"/>
                  </a:cubicBezTo>
                  <a:cubicBezTo>
                    <a:pt x="449849" y="1595346"/>
                    <a:pt x="0" y="1238216"/>
                    <a:pt x="0" y="797673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19689" tIns="259033" rIns="319689" bIns="259033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4000" kern="1200" dirty="0" err="1" smtClean="0">
                  <a:solidFill>
                    <a:srgbClr val="7030A0"/>
                  </a:solidFill>
                </a:rPr>
                <a:t>ок</a:t>
              </a:r>
              <a:endParaRPr lang="ru-RU" sz="4000" kern="1200" dirty="0">
                <a:solidFill>
                  <a:srgbClr val="7030A0"/>
                </a:solidFill>
              </a:endParaRPr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5724128" y="692701"/>
              <a:ext cx="2438225" cy="1595345"/>
            </a:xfrm>
            <a:custGeom>
              <a:avLst/>
              <a:gdLst>
                <a:gd name="connsiteX0" fmla="*/ 0 w 3014294"/>
                <a:gd name="connsiteY0" fmla="*/ 0 h 1595345"/>
                <a:gd name="connsiteX1" fmla="*/ 3014294 w 3014294"/>
                <a:gd name="connsiteY1" fmla="*/ 0 h 1595345"/>
                <a:gd name="connsiteX2" fmla="*/ 3014294 w 3014294"/>
                <a:gd name="connsiteY2" fmla="*/ 1595345 h 1595345"/>
                <a:gd name="connsiteX3" fmla="*/ 0 w 3014294"/>
                <a:gd name="connsiteY3" fmla="*/ 1595345 h 1595345"/>
                <a:gd name="connsiteX4" fmla="*/ 0 w 3014294"/>
                <a:gd name="connsiteY4" fmla="*/ 0 h 1595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4294" h="1595345">
                  <a:moveTo>
                    <a:pt x="0" y="0"/>
                  </a:moveTo>
                  <a:lnTo>
                    <a:pt x="3014294" y="0"/>
                  </a:lnTo>
                  <a:lnTo>
                    <a:pt x="3014294" y="1595345"/>
                  </a:lnTo>
                  <a:lnTo>
                    <a:pt x="0" y="159534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800" kern="1200" dirty="0" smtClean="0"/>
                <a:t>Родительское собрание</a:t>
              </a:r>
            </a:p>
            <a:p>
              <a:pPr marL="0" lvl="1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ru-RU" sz="1800" kern="1200" dirty="0"/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800" kern="1200" dirty="0" smtClean="0"/>
                <a:t>Классный час</a:t>
              </a:r>
              <a:endParaRPr lang="ru-RU" sz="1800" kern="1200" dirty="0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3203856" y="2708921"/>
              <a:ext cx="2200428" cy="1595345"/>
            </a:xfrm>
            <a:custGeom>
              <a:avLst/>
              <a:gdLst>
                <a:gd name="connsiteX0" fmla="*/ 0 w 2200428"/>
                <a:gd name="connsiteY0" fmla="*/ 797673 h 1595345"/>
                <a:gd name="connsiteX1" fmla="*/ 1100214 w 2200428"/>
                <a:gd name="connsiteY1" fmla="*/ 0 h 1595345"/>
                <a:gd name="connsiteX2" fmla="*/ 2200428 w 2200428"/>
                <a:gd name="connsiteY2" fmla="*/ 797673 h 1595345"/>
                <a:gd name="connsiteX3" fmla="*/ 1100214 w 2200428"/>
                <a:gd name="connsiteY3" fmla="*/ 1595346 h 1595345"/>
                <a:gd name="connsiteX4" fmla="*/ 0 w 2200428"/>
                <a:gd name="connsiteY4" fmla="*/ 797673 h 1595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0428" h="1595345">
                  <a:moveTo>
                    <a:pt x="0" y="797673"/>
                  </a:moveTo>
                  <a:cubicBezTo>
                    <a:pt x="0" y="357130"/>
                    <a:pt x="492583" y="0"/>
                    <a:pt x="1100214" y="0"/>
                  </a:cubicBezTo>
                  <a:cubicBezTo>
                    <a:pt x="1707845" y="0"/>
                    <a:pt x="2200428" y="357130"/>
                    <a:pt x="2200428" y="797673"/>
                  </a:cubicBezTo>
                  <a:cubicBezTo>
                    <a:pt x="2200428" y="1238216"/>
                    <a:pt x="1707845" y="1595346"/>
                    <a:pt x="1100214" y="1595346"/>
                  </a:cubicBezTo>
                  <a:cubicBezTo>
                    <a:pt x="492583" y="1595346"/>
                    <a:pt x="0" y="1238216"/>
                    <a:pt x="0" y="797673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47010" tIns="258398" rIns="347010" bIns="258398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900" kern="1200" dirty="0" smtClean="0">
                  <a:solidFill>
                    <a:srgbClr val="7030A0"/>
                  </a:solidFill>
                </a:rPr>
                <a:t>Не все ОК</a:t>
              </a:r>
              <a:endParaRPr lang="ru-RU" sz="3900" kern="1200" dirty="0">
                <a:solidFill>
                  <a:srgbClr val="7030A0"/>
                </a:solidFill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5425972" y="2685342"/>
              <a:ext cx="3300642" cy="1743790"/>
            </a:xfrm>
            <a:custGeom>
              <a:avLst/>
              <a:gdLst>
                <a:gd name="connsiteX0" fmla="*/ 0 w 3300642"/>
                <a:gd name="connsiteY0" fmla="*/ 0 h 1595345"/>
                <a:gd name="connsiteX1" fmla="*/ 3300642 w 3300642"/>
                <a:gd name="connsiteY1" fmla="*/ 0 h 1595345"/>
                <a:gd name="connsiteX2" fmla="*/ 3300642 w 3300642"/>
                <a:gd name="connsiteY2" fmla="*/ 1595345 h 1595345"/>
                <a:gd name="connsiteX3" fmla="*/ 0 w 3300642"/>
                <a:gd name="connsiteY3" fmla="*/ 1595345 h 1595345"/>
                <a:gd name="connsiteX4" fmla="*/ 0 w 3300642"/>
                <a:gd name="connsiteY4" fmla="*/ 0 h 1595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0642" h="1595345">
                  <a:moveTo>
                    <a:pt x="0" y="0"/>
                  </a:moveTo>
                  <a:lnTo>
                    <a:pt x="3300642" y="0"/>
                  </a:lnTo>
                  <a:lnTo>
                    <a:pt x="3300642" y="1595345"/>
                  </a:lnTo>
                  <a:lnTo>
                    <a:pt x="0" y="159534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171450" lvl="1" indent="-171450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700" kern="1200" dirty="0" smtClean="0"/>
                <a:t> </a:t>
              </a:r>
              <a:r>
                <a:rPr lang="ru-RU" sz="1700" dirty="0" smtClean="0"/>
                <a:t>Родительское собрание (об особенностях подросткового возраста , о тревожности, как себя вести родителям   при взаимодействии с ребенком</a:t>
              </a:r>
              <a:endParaRPr lang="ru-RU" sz="1700" kern="1200" dirty="0" smtClean="0"/>
            </a:p>
            <a:p>
              <a:pPr marL="0" lvl="1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ru-RU" sz="1700" kern="1200" dirty="0" smtClean="0"/>
            </a:p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700" kern="1200" dirty="0" smtClean="0"/>
                <a:t>Тренинг по снижению уровня тревожности</a:t>
              </a:r>
              <a:endParaRPr lang="ru-RU" sz="1700" kern="1200" dirty="0"/>
            </a:p>
          </p:txBody>
        </p:sp>
        <p:sp>
          <p:nvSpPr>
            <p:cNvPr id="12" name="Полилиния 11"/>
            <p:cNvSpPr/>
            <p:nvPr/>
          </p:nvSpPr>
          <p:spPr>
            <a:xfrm flipH="1">
              <a:off x="2429713" y="4998054"/>
              <a:ext cx="2084494" cy="1114588"/>
            </a:xfrm>
            <a:custGeom>
              <a:avLst/>
              <a:gdLst>
                <a:gd name="connsiteX0" fmla="*/ 0 w 2084494"/>
                <a:gd name="connsiteY0" fmla="*/ 557294 h 1114588"/>
                <a:gd name="connsiteX1" fmla="*/ 1042247 w 2084494"/>
                <a:gd name="connsiteY1" fmla="*/ 0 h 1114588"/>
                <a:gd name="connsiteX2" fmla="*/ 2084494 w 2084494"/>
                <a:gd name="connsiteY2" fmla="*/ 557294 h 1114588"/>
                <a:gd name="connsiteX3" fmla="*/ 1042247 w 2084494"/>
                <a:gd name="connsiteY3" fmla="*/ 1114588 h 1114588"/>
                <a:gd name="connsiteX4" fmla="*/ 0 w 2084494"/>
                <a:gd name="connsiteY4" fmla="*/ 557294 h 1114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4494" h="1114588">
                  <a:moveTo>
                    <a:pt x="0" y="557294"/>
                  </a:moveTo>
                  <a:cubicBezTo>
                    <a:pt x="0" y="249509"/>
                    <a:pt x="466630" y="0"/>
                    <a:pt x="1042247" y="0"/>
                  </a:cubicBezTo>
                  <a:cubicBezTo>
                    <a:pt x="1617864" y="0"/>
                    <a:pt x="2084494" y="249509"/>
                    <a:pt x="2084494" y="557294"/>
                  </a:cubicBezTo>
                  <a:cubicBezTo>
                    <a:pt x="2084494" y="865079"/>
                    <a:pt x="1617864" y="1114588"/>
                    <a:pt x="1042247" y="1114588"/>
                  </a:cubicBezTo>
                  <a:cubicBezTo>
                    <a:pt x="466630" y="1114588"/>
                    <a:pt x="0" y="865079"/>
                    <a:pt x="0" y="557294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0507" tIns="178468" rIns="320507" bIns="178468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dirty="0" smtClean="0">
                  <a:solidFill>
                    <a:srgbClr val="7030A0"/>
                  </a:solidFill>
                </a:rPr>
                <a:t>Есть </a:t>
              </a:r>
              <a:r>
                <a:rPr lang="ru-RU" sz="2000" b="1" kern="1200" dirty="0" smtClean="0">
                  <a:solidFill>
                    <a:srgbClr val="7030A0"/>
                  </a:solidFill>
                </a:rPr>
                <a:t>ПРОБЛЕМА</a:t>
              </a:r>
              <a:endParaRPr lang="ru-RU" sz="2000" b="1" kern="1200" dirty="0">
                <a:solidFill>
                  <a:srgbClr val="7030A0"/>
                </a:solidFill>
              </a:endParaRPr>
            </a:p>
          </p:txBody>
        </p:sp>
        <p:sp>
          <p:nvSpPr>
            <p:cNvPr id="13" name="Полилиния 12"/>
            <p:cNvSpPr/>
            <p:nvPr/>
          </p:nvSpPr>
          <p:spPr>
            <a:xfrm flipH="1">
              <a:off x="4644008" y="5229200"/>
              <a:ext cx="3126742" cy="1114588"/>
            </a:xfrm>
            <a:custGeom>
              <a:avLst/>
              <a:gdLst>
                <a:gd name="connsiteX0" fmla="*/ 0 w 3126742"/>
                <a:gd name="connsiteY0" fmla="*/ 0 h 1114588"/>
                <a:gd name="connsiteX1" fmla="*/ 3126742 w 3126742"/>
                <a:gd name="connsiteY1" fmla="*/ 0 h 1114588"/>
                <a:gd name="connsiteX2" fmla="*/ 3126742 w 3126742"/>
                <a:gd name="connsiteY2" fmla="*/ 1114588 h 1114588"/>
                <a:gd name="connsiteX3" fmla="*/ 0 w 3126742"/>
                <a:gd name="connsiteY3" fmla="*/ 1114588 h 1114588"/>
                <a:gd name="connsiteX4" fmla="*/ 0 w 3126742"/>
                <a:gd name="connsiteY4" fmla="*/ 0 h 1114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6742" h="1114588">
                  <a:moveTo>
                    <a:pt x="0" y="0"/>
                  </a:moveTo>
                  <a:lnTo>
                    <a:pt x="3126742" y="0"/>
                  </a:lnTo>
                  <a:lnTo>
                    <a:pt x="3126742" y="1114588"/>
                  </a:lnTo>
                  <a:lnTo>
                    <a:pt x="0" y="111458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700" kern="1200" dirty="0" smtClean="0"/>
                <a:t>Ребенку не говорим</a:t>
              </a:r>
            </a:p>
            <a:p>
              <a:pPr marL="0" lvl="1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ru-RU" sz="1700" kern="1200" dirty="0"/>
            </a:p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700" kern="1200" dirty="0" smtClean="0"/>
                <a:t>Приглашаем родителей</a:t>
              </a:r>
            </a:p>
            <a:p>
              <a:pPr marL="0" lvl="1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ru-RU" sz="1700" kern="1200" dirty="0"/>
            </a:p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700" kern="1200" dirty="0" smtClean="0"/>
                <a:t> Сообщаем Администрации</a:t>
              </a:r>
              <a:endParaRPr lang="ru-RU" sz="17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7"/>
          <p:cNvSpPr/>
          <p:nvPr/>
        </p:nvSpPr>
        <p:spPr>
          <a:xfrm>
            <a:off x="349392" y="2071679"/>
            <a:ext cx="8686800" cy="785817"/>
          </a:xfrm>
          <a:custGeom>
            <a:avLst/>
            <a:gdLst>
              <a:gd name="connsiteX0" fmla="*/ 0 w 8686800"/>
              <a:gd name="connsiteY0" fmla="*/ 343429 h 980580"/>
              <a:gd name="connsiteX1" fmla="*/ 4220828 w 8686800"/>
              <a:gd name="connsiteY1" fmla="*/ 343429 h 980580"/>
              <a:gd name="connsiteX2" fmla="*/ 4220828 w 8686800"/>
              <a:gd name="connsiteY2" fmla="*/ 245145 h 980580"/>
              <a:gd name="connsiteX3" fmla="*/ 4098255 w 8686800"/>
              <a:gd name="connsiteY3" fmla="*/ 245145 h 980580"/>
              <a:gd name="connsiteX4" fmla="*/ 4343400 w 8686800"/>
              <a:gd name="connsiteY4" fmla="*/ 0 h 980580"/>
              <a:gd name="connsiteX5" fmla="*/ 4588545 w 8686800"/>
              <a:gd name="connsiteY5" fmla="*/ 245145 h 980580"/>
              <a:gd name="connsiteX6" fmla="*/ 4465973 w 8686800"/>
              <a:gd name="connsiteY6" fmla="*/ 245145 h 980580"/>
              <a:gd name="connsiteX7" fmla="*/ 4465973 w 8686800"/>
              <a:gd name="connsiteY7" fmla="*/ 343429 h 980580"/>
              <a:gd name="connsiteX8" fmla="*/ 8686800 w 8686800"/>
              <a:gd name="connsiteY8" fmla="*/ 343429 h 980580"/>
              <a:gd name="connsiteX9" fmla="*/ 8686800 w 8686800"/>
              <a:gd name="connsiteY9" fmla="*/ 980580 h 980580"/>
              <a:gd name="connsiteX10" fmla="*/ 0 w 8686800"/>
              <a:gd name="connsiteY10" fmla="*/ 980580 h 980580"/>
              <a:gd name="connsiteX11" fmla="*/ 0 w 8686800"/>
              <a:gd name="connsiteY11" fmla="*/ 343429 h 980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686800" h="980580">
                <a:moveTo>
                  <a:pt x="8686800" y="637151"/>
                </a:moveTo>
                <a:lnTo>
                  <a:pt x="4465972" y="637151"/>
                </a:lnTo>
                <a:lnTo>
                  <a:pt x="4465972" y="735435"/>
                </a:lnTo>
                <a:lnTo>
                  <a:pt x="4588545" y="735435"/>
                </a:lnTo>
                <a:lnTo>
                  <a:pt x="4343400" y="980579"/>
                </a:lnTo>
                <a:lnTo>
                  <a:pt x="4098255" y="735435"/>
                </a:lnTo>
                <a:lnTo>
                  <a:pt x="4220827" y="735435"/>
                </a:lnTo>
                <a:lnTo>
                  <a:pt x="4220827" y="637151"/>
                </a:lnTo>
                <a:lnTo>
                  <a:pt x="0" y="637151"/>
                </a:lnTo>
                <a:lnTo>
                  <a:pt x="0" y="1"/>
                </a:lnTo>
                <a:lnTo>
                  <a:pt x="8686800" y="1"/>
                </a:lnTo>
                <a:lnTo>
                  <a:pt x="8686800" y="637151"/>
                </a:lnTo>
                <a:close/>
              </a:path>
            </a:pathLst>
          </a:custGeom>
          <a:solidFill>
            <a:srgbClr val="D8EEC0"/>
          </a:solidFill>
          <a:ln>
            <a:solidFill>
              <a:srgbClr val="00B05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shade val="80000"/>
              <a:hueOff val="-55101"/>
              <a:satOff val="-2891"/>
              <a:lumOff val="6825"/>
              <a:alphaOff val="0"/>
            </a:schemeClr>
          </a:fillRef>
          <a:effectRef idx="0">
            <a:schemeClr val="accent2">
              <a:shade val="80000"/>
              <a:hueOff val="-55101"/>
              <a:satOff val="-2891"/>
              <a:lumOff val="68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5343" tIns="85345" rIns="85344" bIns="428773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b="1" kern="1200" dirty="0" smtClean="0">
                <a:solidFill>
                  <a:schemeClr val="tx1"/>
                </a:solidFill>
              </a:rPr>
              <a:t>Администрация</a:t>
            </a:r>
            <a:endParaRPr lang="ru-RU" sz="2000" b="1" kern="1200" dirty="0">
              <a:solidFill>
                <a:schemeClr val="tx1"/>
              </a:solidFill>
            </a:endParaRPr>
          </a:p>
        </p:txBody>
      </p:sp>
      <p:sp>
        <p:nvSpPr>
          <p:cNvPr id="9" name="Полилиния 8"/>
          <p:cNvSpPr/>
          <p:nvPr/>
        </p:nvSpPr>
        <p:spPr>
          <a:xfrm>
            <a:off x="285720" y="1142984"/>
            <a:ext cx="8686800" cy="857256"/>
          </a:xfrm>
          <a:custGeom>
            <a:avLst/>
            <a:gdLst>
              <a:gd name="connsiteX0" fmla="*/ 0 w 8686800"/>
              <a:gd name="connsiteY0" fmla="*/ 343429 h 980580"/>
              <a:gd name="connsiteX1" fmla="*/ 4220828 w 8686800"/>
              <a:gd name="connsiteY1" fmla="*/ 343429 h 980580"/>
              <a:gd name="connsiteX2" fmla="*/ 4220828 w 8686800"/>
              <a:gd name="connsiteY2" fmla="*/ 245145 h 980580"/>
              <a:gd name="connsiteX3" fmla="*/ 4098255 w 8686800"/>
              <a:gd name="connsiteY3" fmla="*/ 245145 h 980580"/>
              <a:gd name="connsiteX4" fmla="*/ 4343400 w 8686800"/>
              <a:gd name="connsiteY4" fmla="*/ 0 h 980580"/>
              <a:gd name="connsiteX5" fmla="*/ 4588545 w 8686800"/>
              <a:gd name="connsiteY5" fmla="*/ 245145 h 980580"/>
              <a:gd name="connsiteX6" fmla="*/ 4465973 w 8686800"/>
              <a:gd name="connsiteY6" fmla="*/ 245145 h 980580"/>
              <a:gd name="connsiteX7" fmla="*/ 4465973 w 8686800"/>
              <a:gd name="connsiteY7" fmla="*/ 343429 h 980580"/>
              <a:gd name="connsiteX8" fmla="*/ 8686800 w 8686800"/>
              <a:gd name="connsiteY8" fmla="*/ 343429 h 980580"/>
              <a:gd name="connsiteX9" fmla="*/ 8686800 w 8686800"/>
              <a:gd name="connsiteY9" fmla="*/ 980580 h 980580"/>
              <a:gd name="connsiteX10" fmla="*/ 0 w 8686800"/>
              <a:gd name="connsiteY10" fmla="*/ 980580 h 980580"/>
              <a:gd name="connsiteX11" fmla="*/ 0 w 8686800"/>
              <a:gd name="connsiteY11" fmla="*/ 343429 h 980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686800" h="980580">
                <a:moveTo>
                  <a:pt x="8686800" y="637151"/>
                </a:moveTo>
                <a:lnTo>
                  <a:pt x="4465972" y="637151"/>
                </a:lnTo>
                <a:lnTo>
                  <a:pt x="4465972" y="735435"/>
                </a:lnTo>
                <a:lnTo>
                  <a:pt x="4588545" y="735435"/>
                </a:lnTo>
                <a:lnTo>
                  <a:pt x="4343400" y="980579"/>
                </a:lnTo>
                <a:lnTo>
                  <a:pt x="4098255" y="735435"/>
                </a:lnTo>
                <a:lnTo>
                  <a:pt x="4220827" y="735435"/>
                </a:lnTo>
                <a:lnTo>
                  <a:pt x="4220827" y="637151"/>
                </a:lnTo>
                <a:lnTo>
                  <a:pt x="0" y="637151"/>
                </a:lnTo>
                <a:lnTo>
                  <a:pt x="0" y="1"/>
                </a:lnTo>
                <a:lnTo>
                  <a:pt x="8686800" y="1"/>
                </a:lnTo>
                <a:lnTo>
                  <a:pt x="8686800" y="637151"/>
                </a:lnTo>
                <a:close/>
              </a:path>
            </a:pathLst>
          </a:custGeom>
          <a:solidFill>
            <a:srgbClr val="D8EEC0"/>
          </a:solidFill>
          <a:ln>
            <a:solidFill>
              <a:srgbClr val="00B05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shade val="80000"/>
              <a:hueOff val="-110202"/>
              <a:satOff val="-5781"/>
              <a:lumOff val="13649"/>
              <a:alphaOff val="0"/>
            </a:schemeClr>
          </a:fillRef>
          <a:effectRef idx="0">
            <a:schemeClr val="accent2">
              <a:shade val="80000"/>
              <a:hueOff val="-110202"/>
              <a:satOff val="-5781"/>
              <a:lumOff val="1364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5343" tIns="85345" rIns="85344" bIns="428773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b="1" dirty="0" smtClean="0">
                <a:solidFill>
                  <a:schemeClr val="tx1"/>
                </a:solidFill>
              </a:rPr>
              <a:t>К</a:t>
            </a:r>
            <a:r>
              <a:rPr lang="ru-RU" sz="2000" b="1" kern="1200" dirty="0" smtClean="0">
                <a:solidFill>
                  <a:schemeClr val="tx1"/>
                </a:solidFill>
              </a:rPr>
              <a:t>лассный руководитель</a:t>
            </a:r>
            <a:endParaRPr lang="ru-RU" sz="2000" b="1" kern="1200" dirty="0">
              <a:solidFill>
                <a:schemeClr val="tx1"/>
              </a:solidFill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372608" y="293712"/>
            <a:ext cx="8621264" cy="802949"/>
          </a:xfrm>
          <a:custGeom>
            <a:avLst/>
            <a:gdLst>
              <a:gd name="connsiteX0" fmla="*/ 0 w 8686800"/>
              <a:gd name="connsiteY0" fmla="*/ 343429 h 980580"/>
              <a:gd name="connsiteX1" fmla="*/ 4220828 w 8686800"/>
              <a:gd name="connsiteY1" fmla="*/ 343429 h 980580"/>
              <a:gd name="connsiteX2" fmla="*/ 4220828 w 8686800"/>
              <a:gd name="connsiteY2" fmla="*/ 245145 h 980580"/>
              <a:gd name="connsiteX3" fmla="*/ 4098255 w 8686800"/>
              <a:gd name="connsiteY3" fmla="*/ 245145 h 980580"/>
              <a:gd name="connsiteX4" fmla="*/ 4343400 w 8686800"/>
              <a:gd name="connsiteY4" fmla="*/ 0 h 980580"/>
              <a:gd name="connsiteX5" fmla="*/ 4588545 w 8686800"/>
              <a:gd name="connsiteY5" fmla="*/ 245145 h 980580"/>
              <a:gd name="connsiteX6" fmla="*/ 4465973 w 8686800"/>
              <a:gd name="connsiteY6" fmla="*/ 245145 h 980580"/>
              <a:gd name="connsiteX7" fmla="*/ 4465973 w 8686800"/>
              <a:gd name="connsiteY7" fmla="*/ 343429 h 980580"/>
              <a:gd name="connsiteX8" fmla="*/ 8686800 w 8686800"/>
              <a:gd name="connsiteY8" fmla="*/ 343429 h 980580"/>
              <a:gd name="connsiteX9" fmla="*/ 8686800 w 8686800"/>
              <a:gd name="connsiteY9" fmla="*/ 980580 h 980580"/>
              <a:gd name="connsiteX10" fmla="*/ 0 w 8686800"/>
              <a:gd name="connsiteY10" fmla="*/ 980580 h 980580"/>
              <a:gd name="connsiteX11" fmla="*/ 0 w 8686800"/>
              <a:gd name="connsiteY11" fmla="*/ 343429 h 980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686800" h="980580">
                <a:moveTo>
                  <a:pt x="8686800" y="637151"/>
                </a:moveTo>
                <a:lnTo>
                  <a:pt x="4465972" y="637151"/>
                </a:lnTo>
                <a:lnTo>
                  <a:pt x="4465972" y="735435"/>
                </a:lnTo>
                <a:lnTo>
                  <a:pt x="4588545" y="735435"/>
                </a:lnTo>
                <a:lnTo>
                  <a:pt x="4343400" y="980579"/>
                </a:lnTo>
                <a:lnTo>
                  <a:pt x="4098255" y="735435"/>
                </a:lnTo>
                <a:lnTo>
                  <a:pt x="4220827" y="735435"/>
                </a:lnTo>
                <a:lnTo>
                  <a:pt x="4220827" y="637151"/>
                </a:lnTo>
                <a:lnTo>
                  <a:pt x="0" y="637151"/>
                </a:lnTo>
                <a:lnTo>
                  <a:pt x="0" y="1"/>
                </a:lnTo>
                <a:lnTo>
                  <a:pt x="8686800" y="1"/>
                </a:lnTo>
                <a:lnTo>
                  <a:pt x="8686800" y="637151"/>
                </a:lnTo>
                <a:close/>
              </a:path>
            </a:pathLst>
          </a:custGeom>
          <a:solidFill>
            <a:srgbClr val="D8EEC0"/>
          </a:solidFill>
          <a:ln>
            <a:solidFill>
              <a:srgbClr val="00B05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shade val="80000"/>
              <a:hueOff val="-220405"/>
              <a:satOff val="-11563"/>
              <a:lumOff val="27299"/>
              <a:alphaOff val="0"/>
            </a:schemeClr>
          </a:fillRef>
          <a:effectRef idx="0">
            <a:schemeClr val="accent2">
              <a:shade val="80000"/>
              <a:hueOff val="-220405"/>
              <a:satOff val="-11563"/>
              <a:lumOff val="2729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5343" tIns="85345" rIns="85344" bIns="428774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b="1" kern="1200" dirty="0" smtClean="0">
                <a:solidFill>
                  <a:schemeClr val="tx1"/>
                </a:solidFill>
              </a:rPr>
              <a:t>Диагностика</a:t>
            </a:r>
            <a:endParaRPr lang="ru-RU" sz="2000" b="1" kern="1200" dirty="0">
              <a:solidFill>
                <a:schemeClr val="tx1"/>
              </a:solidFill>
            </a:endParaRPr>
          </a:p>
        </p:txBody>
      </p:sp>
      <p:sp>
        <p:nvSpPr>
          <p:cNvPr id="12" name="Полилиния 11"/>
          <p:cNvSpPr/>
          <p:nvPr/>
        </p:nvSpPr>
        <p:spPr>
          <a:xfrm>
            <a:off x="352456" y="3000372"/>
            <a:ext cx="8686800" cy="1157539"/>
          </a:xfrm>
          <a:custGeom>
            <a:avLst/>
            <a:gdLst>
              <a:gd name="connsiteX0" fmla="*/ 0 w 8686800"/>
              <a:gd name="connsiteY0" fmla="*/ 343429 h 980580"/>
              <a:gd name="connsiteX1" fmla="*/ 4220828 w 8686800"/>
              <a:gd name="connsiteY1" fmla="*/ 343429 h 980580"/>
              <a:gd name="connsiteX2" fmla="*/ 4220828 w 8686800"/>
              <a:gd name="connsiteY2" fmla="*/ 245145 h 980580"/>
              <a:gd name="connsiteX3" fmla="*/ 4098255 w 8686800"/>
              <a:gd name="connsiteY3" fmla="*/ 245145 h 980580"/>
              <a:gd name="connsiteX4" fmla="*/ 4343400 w 8686800"/>
              <a:gd name="connsiteY4" fmla="*/ 0 h 980580"/>
              <a:gd name="connsiteX5" fmla="*/ 4588545 w 8686800"/>
              <a:gd name="connsiteY5" fmla="*/ 245145 h 980580"/>
              <a:gd name="connsiteX6" fmla="*/ 4465973 w 8686800"/>
              <a:gd name="connsiteY6" fmla="*/ 245145 h 980580"/>
              <a:gd name="connsiteX7" fmla="*/ 4465973 w 8686800"/>
              <a:gd name="connsiteY7" fmla="*/ 343429 h 980580"/>
              <a:gd name="connsiteX8" fmla="*/ 8686800 w 8686800"/>
              <a:gd name="connsiteY8" fmla="*/ 343429 h 980580"/>
              <a:gd name="connsiteX9" fmla="*/ 8686800 w 8686800"/>
              <a:gd name="connsiteY9" fmla="*/ 980580 h 980580"/>
              <a:gd name="connsiteX10" fmla="*/ 0 w 8686800"/>
              <a:gd name="connsiteY10" fmla="*/ 980580 h 980580"/>
              <a:gd name="connsiteX11" fmla="*/ 0 w 8686800"/>
              <a:gd name="connsiteY11" fmla="*/ 343429 h 980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686800" h="980580">
                <a:moveTo>
                  <a:pt x="8686800" y="637151"/>
                </a:moveTo>
                <a:lnTo>
                  <a:pt x="4465972" y="637151"/>
                </a:lnTo>
                <a:lnTo>
                  <a:pt x="4465972" y="735435"/>
                </a:lnTo>
                <a:lnTo>
                  <a:pt x="4588545" y="735435"/>
                </a:lnTo>
                <a:lnTo>
                  <a:pt x="4343400" y="980579"/>
                </a:lnTo>
                <a:lnTo>
                  <a:pt x="4098255" y="735435"/>
                </a:lnTo>
                <a:lnTo>
                  <a:pt x="4220827" y="735435"/>
                </a:lnTo>
                <a:lnTo>
                  <a:pt x="4220827" y="637151"/>
                </a:lnTo>
                <a:lnTo>
                  <a:pt x="0" y="637151"/>
                </a:lnTo>
                <a:lnTo>
                  <a:pt x="0" y="1"/>
                </a:lnTo>
                <a:lnTo>
                  <a:pt x="8686800" y="1"/>
                </a:lnTo>
                <a:lnTo>
                  <a:pt x="8686800" y="637151"/>
                </a:lnTo>
                <a:close/>
              </a:path>
            </a:pathLst>
          </a:custGeom>
          <a:solidFill>
            <a:srgbClr val="D8EEC0"/>
          </a:solidFill>
          <a:ln>
            <a:solidFill>
              <a:srgbClr val="00B05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shade val="80000"/>
              <a:hueOff val="-55101"/>
              <a:satOff val="-2891"/>
              <a:lumOff val="6825"/>
              <a:alphaOff val="0"/>
            </a:schemeClr>
          </a:fillRef>
          <a:effectRef idx="0">
            <a:schemeClr val="accent2">
              <a:shade val="80000"/>
              <a:hueOff val="-55101"/>
              <a:satOff val="-2891"/>
              <a:lumOff val="68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5343" tIns="85345" rIns="85344" bIns="428773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b="1" dirty="0" smtClean="0">
                <a:solidFill>
                  <a:schemeClr val="tx1"/>
                </a:solidFill>
              </a:rPr>
              <a:t>Р</a:t>
            </a:r>
            <a:r>
              <a:rPr lang="ru-RU" sz="2000" b="1" kern="1200" dirty="0" smtClean="0">
                <a:solidFill>
                  <a:schemeClr val="tx1"/>
                </a:solidFill>
              </a:rPr>
              <a:t>одители</a:t>
            </a:r>
            <a:endParaRPr lang="ru-RU" sz="2000" b="1" kern="1200" dirty="0">
              <a:solidFill>
                <a:schemeClr val="tx1"/>
              </a:solidFill>
            </a:endParaRPr>
          </a:p>
        </p:txBody>
      </p:sp>
      <p:sp>
        <p:nvSpPr>
          <p:cNvPr id="13" name="Полилиния 12"/>
          <p:cNvSpPr/>
          <p:nvPr/>
        </p:nvSpPr>
        <p:spPr>
          <a:xfrm>
            <a:off x="355096" y="4197595"/>
            <a:ext cx="8686800" cy="847978"/>
          </a:xfrm>
          <a:custGeom>
            <a:avLst/>
            <a:gdLst>
              <a:gd name="connsiteX0" fmla="*/ 0 w 8686800"/>
              <a:gd name="connsiteY0" fmla="*/ 343429 h 980580"/>
              <a:gd name="connsiteX1" fmla="*/ 4220828 w 8686800"/>
              <a:gd name="connsiteY1" fmla="*/ 343429 h 980580"/>
              <a:gd name="connsiteX2" fmla="*/ 4220828 w 8686800"/>
              <a:gd name="connsiteY2" fmla="*/ 245145 h 980580"/>
              <a:gd name="connsiteX3" fmla="*/ 4098255 w 8686800"/>
              <a:gd name="connsiteY3" fmla="*/ 245145 h 980580"/>
              <a:gd name="connsiteX4" fmla="*/ 4343400 w 8686800"/>
              <a:gd name="connsiteY4" fmla="*/ 0 h 980580"/>
              <a:gd name="connsiteX5" fmla="*/ 4588545 w 8686800"/>
              <a:gd name="connsiteY5" fmla="*/ 245145 h 980580"/>
              <a:gd name="connsiteX6" fmla="*/ 4465973 w 8686800"/>
              <a:gd name="connsiteY6" fmla="*/ 245145 h 980580"/>
              <a:gd name="connsiteX7" fmla="*/ 4465973 w 8686800"/>
              <a:gd name="connsiteY7" fmla="*/ 343429 h 980580"/>
              <a:gd name="connsiteX8" fmla="*/ 8686800 w 8686800"/>
              <a:gd name="connsiteY8" fmla="*/ 343429 h 980580"/>
              <a:gd name="connsiteX9" fmla="*/ 8686800 w 8686800"/>
              <a:gd name="connsiteY9" fmla="*/ 980580 h 980580"/>
              <a:gd name="connsiteX10" fmla="*/ 0 w 8686800"/>
              <a:gd name="connsiteY10" fmla="*/ 980580 h 980580"/>
              <a:gd name="connsiteX11" fmla="*/ 0 w 8686800"/>
              <a:gd name="connsiteY11" fmla="*/ 343429 h 980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686800" h="980580">
                <a:moveTo>
                  <a:pt x="8686800" y="637151"/>
                </a:moveTo>
                <a:lnTo>
                  <a:pt x="4465972" y="637151"/>
                </a:lnTo>
                <a:lnTo>
                  <a:pt x="4465972" y="735435"/>
                </a:lnTo>
                <a:lnTo>
                  <a:pt x="4588545" y="735435"/>
                </a:lnTo>
                <a:lnTo>
                  <a:pt x="4343400" y="980579"/>
                </a:lnTo>
                <a:lnTo>
                  <a:pt x="4098255" y="735435"/>
                </a:lnTo>
                <a:lnTo>
                  <a:pt x="4220827" y="735435"/>
                </a:lnTo>
                <a:lnTo>
                  <a:pt x="4220827" y="637151"/>
                </a:lnTo>
                <a:lnTo>
                  <a:pt x="0" y="637151"/>
                </a:lnTo>
                <a:lnTo>
                  <a:pt x="0" y="1"/>
                </a:lnTo>
                <a:lnTo>
                  <a:pt x="8686800" y="1"/>
                </a:lnTo>
                <a:lnTo>
                  <a:pt x="8686800" y="637151"/>
                </a:lnTo>
                <a:close/>
              </a:path>
            </a:pathLst>
          </a:custGeom>
          <a:solidFill>
            <a:srgbClr val="D8EEC0"/>
          </a:solidFill>
          <a:ln>
            <a:solidFill>
              <a:srgbClr val="00B05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shade val="80000"/>
              <a:hueOff val="-55101"/>
              <a:satOff val="-2891"/>
              <a:lumOff val="6825"/>
              <a:alphaOff val="0"/>
            </a:schemeClr>
          </a:fillRef>
          <a:effectRef idx="0">
            <a:schemeClr val="accent2">
              <a:shade val="80000"/>
              <a:hueOff val="-55101"/>
              <a:satOff val="-2891"/>
              <a:lumOff val="68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5343" tIns="85345" rIns="85344" bIns="428773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b="1" kern="1200" dirty="0" smtClean="0">
                <a:solidFill>
                  <a:schemeClr val="tx1"/>
                </a:solidFill>
              </a:rPr>
              <a:t>ПП консилиум</a:t>
            </a:r>
            <a:endParaRPr lang="ru-RU" sz="2000" b="1" kern="1200" dirty="0">
              <a:solidFill>
                <a:schemeClr val="tx1"/>
              </a:solidFill>
            </a:endParaRPr>
          </a:p>
        </p:txBody>
      </p:sp>
      <p:sp>
        <p:nvSpPr>
          <p:cNvPr id="14" name="Полилиния 13"/>
          <p:cNvSpPr/>
          <p:nvPr/>
        </p:nvSpPr>
        <p:spPr>
          <a:xfrm>
            <a:off x="372608" y="5085257"/>
            <a:ext cx="8686800" cy="763891"/>
          </a:xfrm>
          <a:custGeom>
            <a:avLst/>
            <a:gdLst>
              <a:gd name="connsiteX0" fmla="*/ 0 w 8686800"/>
              <a:gd name="connsiteY0" fmla="*/ 343429 h 980580"/>
              <a:gd name="connsiteX1" fmla="*/ 4220828 w 8686800"/>
              <a:gd name="connsiteY1" fmla="*/ 343429 h 980580"/>
              <a:gd name="connsiteX2" fmla="*/ 4220828 w 8686800"/>
              <a:gd name="connsiteY2" fmla="*/ 245145 h 980580"/>
              <a:gd name="connsiteX3" fmla="*/ 4098255 w 8686800"/>
              <a:gd name="connsiteY3" fmla="*/ 245145 h 980580"/>
              <a:gd name="connsiteX4" fmla="*/ 4343400 w 8686800"/>
              <a:gd name="connsiteY4" fmla="*/ 0 h 980580"/>
              <a:gd name="connsiteX5" fmla="*/ 4588545 w 8686800"/>
              <a:gd name="connsiteY5" fmla="*/ 245145 h 980580"/>
              <a:gd name="connsiteX6" fmla="*/ 4465973 w 8686800"/>
              <a:gd name="connsiteY6" fmla="*/ 245145 h 980580"/>
              <a:gd name="connsiteX7" fmla="*/ 4465973 w 8686800"/>
              <a:gd name="connsiteY7" fmla="*/ 343429 h 980580"/>
              <a:gd name="connsiteX8" fmla="*/ 8686800 w 8686800"/>
              <a:gd name="connsiteY8" fmla="*/ 343429 h 980580"/>
              <a:gd name="connsiteX9" fmla="*/ 8686800 w 8686800"/>
              <a:gd name="connsiteY9" fmla="*/ 980580 h 980580"/>
              <a:gd name="connsiteX10" fmla="*/ 0 w 8686800"/>
              <a:gd name="connsiteY10" fmla="*/ 980580 h 980580"/>
              <a:gd name="connsiteX11" fmla="*/ 0 w 8686800"/>
              <a:gd name="connsiteY11" fmla="*/ 343429 h 980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686800" h="980580">
                <a:moveTo>
                  <a:pt x="8686800" y="637151"/>
                </a:moveTo>
                <a:lnTo>
                  <a:pt x="4465972" y="637151"/>
                </a:lnTo>
                <a:lnTo>
                  <a:pt x="4465972" y="735435"/>
                </a:lnTo>
                <a:lnTo>
                  <a:pt x="4588545" y="735435"/>
                </a:lnTo>
                <a:lnTo>
                  <a:pt x="4343400" y="980579"/>
                </a:lnTo>
                <a:lnTo>
                  <a:pt x="4098255" y="735435"/>
                </a:lnTo>
                <a:lnTo>
                  <a:pt x="4220827" y="735435"/>
                </a:lnTo>
                <a:lnTo>
                  <a:pt x="4220827" y="637151"/>
                </a:lnTo>
                <a:lnTo>
                  <a:pt x="0" y="637151"/>
                </a:lnTo>
                <a:lnTo>
                  <a:pt x="0" y="1"/>
                </a:lnTo>
                <a:lnTo>
                  <a:pt x="8686800" y="1"/>
                </a:lnTo>
                <a:lnTo>
                  <a:pt x="8686800" y="637151"/>
                </a:lnTo>
                <a:close/>
              </a:path>
            </a:pathLst>
          </a:custGeom>
          <a:solidFill>
            <a:srgbClr val="D8EEC0"/>
          </a:solidFill>
          <a:ln>
            <a:solidFill>
              <a:srgbClr val="00B05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shade val="80000"/>
              <a:hueOff val="-55101"/>
              <a:satOff val="-2891"/>
              <a:lumOff val="6825"/>
              <a:alphaOff val="0"/>
            </a:schemeClr>
          </a:fillRef>
          <a:effectRef idx="0">
            <a:schemeClr val="accent2">
              <a:shade val="80000"/>
              <a:hueOff val="-55101"/>
              <a:satOff val="-2891"/>
              <a:lumOff val="68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5343" tIns="85345" rIns="85344" bIns="428773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b="1" kern="1200" dirty="0" smtClean="0">
                <a:solidFill>
                  <a:schemeClr val="tx1"/>
                </a:solidFill>
              </a:rPr>
              <a:t>Психиатр, </a:t>
            </a:r>
            <a:r>
              <a:rPr lang="ru-RU" sz="2000" b="1" dirty="0">
                <a:solidFill>
                  <a:schemeClr val="tx1"/>
                </a:solidFill>
              </a:rPr>
              <a:t>К</a:t>
            </a:r>
            <a:r>
              <a:rPr lang="ru-RU" sz="2000" b="1" kern="1200" dirty="0" smtClean="0">
                <a:solidFill>
                  <a:schemeClr val="tx1"/>
                </a:solidFill>
              </a:rPr>
              <a:t>ризисный центр</a:t>
            </a:r>
            <a:endParaRPr lang="ru-RU" sz="2000" b="1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34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Что делать, когда обучающийся угрожает кончить жизнь самоубийством</a:t>
            </a:r>
            <a:endParaRPr lang="ru-RU" sz="24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="" xmlns:p14="http://schemas.microsoft.com/office/powerpoint/2010/main" val="1525676864"/>
              </p:ext>
            </p:extLst>
          </p:nvPr>
        </p:nvGraphicFramePr>
        <p:xfrm>
          <a:off x="500034" y="1397000"/>
          <a:ext cx="8176422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2" descr="https://cf.ppt-online.org/files/slide/a/a295kWCAuveQEXRDMT4HyfgS6Z7b8iY3jJhx0m/slide-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447675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515" b="1515"/>
          <a:stretch>
            <a:fillRect/>
          </a:stretch>
        </p:blipFill>
        <p:spPr>
          <a:xfrm>
            <a:off x="755576" y="616633"/>
            <a:ext cx="7778824" cy="5657327"/>
          </a:xfrm>
        </p:spPr>
      </p:pic>
    </p:spTree>
    <p:extLst>
      <p:ext uri="{BB962C8B-B14F-4D97-AF65-F5344CB8AC3E}">
        <p14:creationId xmlns="" xmlns:p14="http://schemas.microsoft.com/office/powerpoint/2010/main" val="343095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3268093492"/>
              </p:ext>
            </p:extLst>
          </p:nvPr>
        </p:nvGraphicFramePr>
        <p:xfrm>
          <a:off x="467544" y="476672"/>
          <a:ext cx="8429684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en-US" sz="2700" b="1" dirty="0" smtClean="0">
                <a:solidFill>
                  <a:srgbClr val="002060"/>
                </a:solidFill>
              </a:rPr>
              <a:t> I</a:t>
            </a:r>
            <a:r>
              <a:rPr lang="ru-RU" sz="2700" b="1" dirty="0" smtClean="0">
                <a:solidFill>
                  <a:srgbClr val="002060"/>
                </a:solidFill>
              </a:rPr>
              <a:t>.Создание доверительных отношений  на процедуре тестирования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личность самого психолога</a:t>
            </a:r>
          </a:p>
          <a:p>
            <a:pPr lvl="0"/>
            <a:r>
              <a:rPr lang="ru-RU" dirty="0" smtClean="0"/>
              <a:t>создавшиеся ранее отношения с психологом</a:t>
            </a:r>
          </a:p>
          <a:p>
            <a:pPr lvl="0"/>
            <a:r>
              <a:rPr lang="ru-RU" dirty="0" smtClean="0"/>
              <a:t>количество детей на процедуре</a:t>
            </a:r>
          </a:p>
          <a:p>
            <a:pPr lvl="0"/>
            <a:r>
              <a:rPr lang="ru-RU" dirty="0" smtClean="0"/>
              <a:t>предварительная беседа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корректная очередность подачи тестов</a:t>
            </a:r>
          </a:p>
          <a:p>
            <a:pPr lvl="0"/>
            <a:r>
              <a:rPr lang="ru-RU" dirty="0" smtClean="0"/>
              <a:t>наличие нескольких подходов ( несколько встреч)</a:t>
            </a:r>
          </a:p>
          <a:p>
            <a:pPr lvl="0"/>
            <a:r>
              <a:rPr lang="ru-RU" dirty="0" smtClean="0"/>
              <a:t>прозрачность и непрозрачность тестового материала, возможность его завуалировать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en-US" b="1" dirty="0" smtClean="0"/>
              <a:t>II</a:t>
            </a:r>
            <a:r>
              <a:rPr lang="ru-RU" b="1" dirty="0" smtClean="0"/>
              <a:t>.  </a:t>
            </a:r>
            <a:r>
              <a:rPr lang="en-US" b="1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Диагностика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690336"/>
            <a:ext cx="77153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Формирование суицидального поведения в детском и подростковом возрасте во многом зависит от некоторых психических особенностей, личностных и социальной ситуации развития.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 используем</a:t>
            </a:r>
            <a:endParaRPr lang="ru-RU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539552" y="1412776"/>
            <a:ext cx="8208911" cy="5184713"/>
            <a:chOff x="1279807" y="1412776"/>
            <a:chExt cx="7089545" cy="5176314"/>
          </a:xfrm>
        </p:grpSpPr>
        <p:sp>
          <p:nvSpPr>
            <p:cNvPr id="5" name="Полилиния 4"/>
            <p:cNvSpPr/>
            <p:nvPr/>
          </p:nvSpPr>
          <p:spPr>
            <a:xfrm rot="2504987">
              <a:off x="3230060" y="4933302"/>
              <a:ext cx="829265" cy="5440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27202"/>
                  </a:moveTo>
                  <a:lnTo>
                    <a:pt x="829265" y="27202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Полилиния 5"/>
            <p:cNvSpPr/>
            <p:nvPr/>
          </p:nvSpPr>
          <p:spPr>
            <a:xfrm>
              <a:off x="3414864" y="3901771"/>
              <a:ext cx="709879" cy="5440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27202"/>
                  </a:moveTo>
                  <a:lnTo>
                    <a:pt x="709879" y="27202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олилиния 6"/>
            <p:cNvSpPr/>
            <p:nvPr/>
          </p:nvSpPr>
          <p:spPr>
            <a:xfrm rot="18860922">
              <a:off x="3236856" y="2866560"/>
              <a:ext cx="528067" cy="5440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27202"/>
                  </a:moveTo>
                  <a:lnTo>
                    <a:pt x="528067" y="27202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Овал 7"/>
            <p:cNvSpPr/>
            <p:nvPr/>
          </p:nvSpPr>
          <p:spPr>
            <a:xfrm>
              <a:off x="1279807" y="2719830"/>
              <a:ext cx="2418287" cy="2418287"/>
            </a:xfrm>
            <a:prstGeom prst="ellipse">
              <a:avLst/>
            </a:prstGeom>
            <a:blipFill rotWithShape="0">
              <a:blip r:embed="rId2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Полилиния 8"/>
            <p:cNvSpPr/>
            <p:nvPr/>
          </p:nvSpPr>
          <p:spPr>
            <a:xfrm>
              <a:off x="3352209" y="1412776"/>
              <a:ext cx="1774394" cy="1450972"/>
            </a:xfrm>
            <a:custGeom>
              <a:avLst/>
              <a:gdLst>
                <a:gd name="connsiteX0" fmla="*/ 0 w 1774394"/>
                <a:gd name="connsiteY0" fmla="*/ 725486 h 1450972"/>
                <a:gd name="connsiteX1" fmla="*/ 887197 w 1774394"/>
                <a:gd name="connsiteY1" fmla="*/ 0 h 1450972"/>
                <a:gd name="connsiteX2" fmla="*/ 1774394 w 1774394"/>
                <a:gd name="connsiteY2" fmla="*/ 725486 h 1450972"/>
                <a:gd name="connsiteX3" fmla="*/ 887197 w 1774394"/>
                <a:gd name="connsiteY3" fmla="*/ 1450972 h 1450972"/>
                <a:gd name="connsiteX4" fmla="*/ 0 w 1774394"/>
                <a:gd name="connsiteY4" fmla="*/ 725486 h 1450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4394" h="1450972">
                  <a:moveTo>
                    <a:pt x="0" y="725486"/>
                  </a:moveTo>
                  <a:cubicBezTo>
                    <a:pt x="0" y="324811"/>
                    <a:pt x="397212" y="0"/>
                    <a:pt x="887197" y="0"/>
                  </a:cubicBezTo>
                  <a:cubicBezTo>
                    <a:pt x="1377182" y="0"/>
                    <a:pt x="1774394" y="324811"/>
                    <a:pt x="1774394" y="725486"/>
                  </a:cubicBezTo>
                  <a:cubicBezTo>
                    <a:pt x="1774394" y="1126161"/>
                    <a:pt x="1377182" y="1450972"/>
                    <a:pt x="887197" y="1450972"/>
                  </a:cubicBezTo>
                  <a:cubicBezTo>
                    <a:pt x="397212" y="1450972"/>
                    <a:pt x="0" y="1126161"/>
                    <a:pt x="0" y="725486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0014" tIns="222650" rIns="270014" bIns="22265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 smtClean="0">
                  <a:solidFill>
                    <a:schemeClr val="tx1"/>
                  </a:solidFill>
                </a:rPr>
                <a:t>Наблюдение, беседа</a:t>
              </a:r>
              <a:r>
                <a:rPr lang="ru-RU" sz="1400" kern="1200" dirty="0" smtClean="0"/>
                <a:t> </a:t>
              </a:r>
              <a:endParaRPr lang="ru-RU" sz="1400" kern="1200" dirty="0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5181941" y="1412776"/>
              <a:ext cx="2661591" cy="1450972"/>
            </a:xfrm>
            <a:custGeom>
              <a:avLst/>
              <a:gdLst>
                <a:gd name="connsiteX0" fmla="*/ 0 w 2661591"/>
                <a:gd name="connsiteY0" fmla="*/ 0 h 1450972"/>
                <a:gd name="connsiteX1" fmla="*/ 2661591 w 2661591"/>
                <a:gd name="connsiteY1" fmla="*/ 0 h 1450972"/>
                <a:gd name="connsiteX2" fmla="*/ 2661591 w 2661591"/>
                <a:gd name="connsiteY2" fmla="*/ 1450972 h 1450972"/>
                <a:gd name="connsiteX3" fmla="*/ 0 w 2661591"/>
                <a:gd name="connsiteY3" fmla="*/ 1450972 h 1450972"/>
                <a:gd name="connsiteX4" fmla="*/ 0 w 2661591"/>
                <a:gd name="connsiteY4" fmla="*/ 0 h 1450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1591" h="1450972">
                  <a:moveTo>
                    <a:pt x="0" y="0"/>
                  </a:moveTo>
                  <a:lnTo>
                    <a:pt x="2661591" y="0"/>
                  </a:lnTo>
                  <a:lnTo>
                    <a:pt x="2661591" y="1450972"/>
                  </a:lnTo>
                  <a:lnTo>
                    <a:pt x="0" y="14509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000" kern="1200" dirty="0" smtClean="0"/>
                <a:t>«Карта </a:t>
              </a:r>
              <a:r>
                <a:rPr lang="ru-RU" sz="2000" dirty="0" smtClean="0"/>
                <a:t>н</a:t>
              </a:r>
              <a:r>
                <a:rPr lang="ru-RU" sz="2000" kern="1200" dirty="0" smtClean="0"/>
                <a:t>аблюдений»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sz="2000" kern="1200" dirty="0" smtClean="0"/>
                <a:t>(педагоги</a:t>
              </a:r>
              <a:r>
                <a:rPr lang="ru-RU" sz="2000" dirty="0"/>
                <a:t> </a:t>
              </a:r>
              <a:r>
                <a:rPr lang="ru-RU" sz="2000" dirty="0" smtClean="0"/>
                <a:t>р</a:t>
              </a:r>
              <a:r>
                <a:rPr lang="ru-RU" sz="2000" kern="1200" dirty="0" smtClean="0"/>
                <a:t>одители)</a:t>
              </a:r>
            </a:p>
            <a:p>
              <a:pPr marL="0" lvl="1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ru-RU" sz="2000" kern="1200" dirty="0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4045231" y="3203487"/>
              <a:ext cx="1667472" cy="1450972"/>
            </a:xfrm>
            <a:custGeom>
              <a:avLst/>
              <a:gdLst>
                <a:gd name="connsiteX0" fmla="*/ 0 w 1667472"/>
                <a:gd name="connsiteY0" fmla="*/ 725486 h 1450972"/>
                <a:gd name="connsiteX1" fmla="*/ 833736 w 1667472"/>
                <a:gd name="connsiteY1" fmla="*/ 0 h 1450972"/>
                <a:gd name="connsiteX2" fmla="*/ 1667472 w 1667472"/>
                <a:gd name="connsiteY2" fmla="*/ 725486 h 1450972"/>
                <a:gd name="connsiteX3" fmla="*/ 833736 w 1667472"/>
                <a:gd name="connsiteY3" fmla="*/ 1450972 h 1450972"/>
                <a:gd name="connsiteX4" fmla="*/ 0 w 1667472"/>
                <a:gd name="connsiteY4" fmla="*/ 725486 h 1450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7472" h="1450972">
                  <a:moveTo>
                    <a:pt x="0" y="725486"/>
                  </a:moveTo>
                  <a:cubicBezTo>
                    <a:pt x="0" y="324811"/>
                    <a:pt x="373276" y="0"/>
                    <a:pt x="833736" y="0"/>
                  </a:cubicBezTo>
                  <a:cubicBezTo>
                    <a:pt x="1294196" y="0"/>
                    <a:pt x="1667472" y="324811"/>
                    <a:pt x="1667472" y="725486"/>
                  </a:cubicBezTo>
                  <a:cubicBezTo>
                    <a:pt x="1667472" y="1126161"/>
                    <a:pt x="1294196" y="1450972"/>
                    <a:pt x="833736" y="1450972"/>
                  </a:cubicBezTo>
                  <a:cubicBezTo>
                    <a:pt x="373276" y="1450972"/>
                    <a:pt x="0" y="1126161"/>
                    <a:pt x="0" y="725486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4356" tIns="222650" rIns="254356" bIns="22265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 smtClean="0">
                  <a:solidFill>
                    <a:schemeClr val="tx1"/>
                  </a:solidFill>
                </a:rPr>
                <a:t>Проективные</a:t>
              </a:r>
              <a:r>
                <a:rPr lang="ru-RU" sz="1600" b="1" kern="1200" baseline="0" dirty="0" smtClean="0">
                  <a:solidFill>
                    <a:schemeClr val="tx1"/>
                  </a:solidFill>
                </a:rPr>
                <a:t> методы</a:t>
              </a:r>
              <a:endParaRPr lang="ru-RU" sz="1600" b="1" kern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5868144" y="3176285"/>
              <a:ext cx="2501208" cy="1450972"/>
            </a:xfrm>
            <a:custGeom>
              <a:avLst/>
              <a:gdLst>
                <a:gd name="connsiteX0" fmla="*/ 0 w 2501208"/>
                <a:gd name="connsiteY0" fmla="*/ 0 h 1450972"/>
                <a:gd name="connsiteX1" fmla="*/ 2501208 w 2501208"/>
                <a:gd name="connsiteY1" fmla="*/ 0 h 1450972"/>
                <a:gd name="connsiteX2" fmla="*/ 2501208 w 2501208"/>
                <a:gd name="connsiteY2" fmla="*/ 1450972 h 1450972"/>
                <a:gd name="connsiteX3" fmla="*/ 0 w 2501208"/>
                <a:gd name="connsiteY3" fmla="*/ 1450972 h 1450972"/>
                <a:gd name="connsiteX4" fmla="*/ 0 w 2501208"/>
                <a:gd name="connsiteY4" fmla="*/ 0 h 1450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1208" h="1450972">
                  <a:moveTo>
                    <a:pt x="0" y="0"/>
                  </a:moveTo>
                  <a:lnTo>
                    <a:pt x="2501208" y="0"/>
                  </a:lnTo>
                  <a:lnTo>
                    <a:pt x="2501208" y="1450972"/>
                  </a:lnTo>
                  <a:lnTo>
                    <a:pt x="0" y="14509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000" kern="1200" dirty="0" smtClean="0"/>
                <a:t>Рисование</a:t>
              </a:r>
              <a:endParaRPr lang="ru-RU" sz="20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000" kern="1200" dirty="0" smtClean="0"/>
                <a:t>Раскрашивание</a:t>
              </a:r>
              <a:endParaRPr lang="ru-RU" sz="20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000" kern="1200" dirty="0" smtClean="0"/>
                <a:t>Опросники проективного характера</a:t>
              </a:r>
              <a:endParaRPr lang="ru-RU" sz="2000" kern="1200" dirty="0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3769803" y="4994199"/>
              <a:ext cx="1450972" cy="1450972"/>
            </a:xfrm>
            <a:custGeom>
              <a:avLst/>
              <a:gdLst>
                <a:gd name="connsiteX0" fmla="*/ 0 w 1450972"/>
                <a:gd name="connsiteY0" fmla="*/ 725486 h 1450972"/>
                <a:gd name="connsiteX1" fmla="*/ 725486 w 1450972"/>
                <a:gd name="connsiteY1" fmla="*/ 0 h 1450972"/>
                <a:gd name="connsiteX2" fmla="*/ 1450972 w 1450972"/>
                <a:gd name="connsiteY2" fmla="*/ 725486 h 1450972"/>
                <a:gd name="connsiteX3" fmla="*/ 725486 w 1450972"/>
                <a:gd name="connsiteY3" fmla="*/ 1450972 h 1450972"/>
                <a:gd name="connsiteX4" fmla="*/ 0 w 1450972"/>
                <a:gd name="connsiteY4" fmla="*/ 725486 h 1450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0972" h="1450972">
                  <a:moveTo>
                    <a:pt x="0" y="725486"/>
                  </a:moveTo>
                  <a:cubicBezTo>
                    <a:pt x="0" y="324811"/>
                    <a:pt x="324811" y="0"/>
                    <a:pt x="725486" y="0"/>
                  </a:cubicBezTo>
                  <a:cubicBezTo>
                    <a:pt x="1126161" y="0"/>
                    <a:pt x="1450972" y="324811"/>
                    <a:pt x="1450972" y="725486"/>
                  </a:cubicBezTo>
                  <a:cubicBezTo>
                    <a:pt x="1450972" y="1126161"/>
                    <a:pt x="1126161" y="1450972"/>
                    <a:pt x="725486" y="1450972"/>
                  </a:cubicBezTo>
                  <a:cubicBezTo>
                    <a:pt x="324811" y="1450972"/>
                    <a:pt x="0" y="1126161"/>
                    <a:pt x="0" y="725486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2810" tIns="232810" rIns="232810" bIns="23281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200" b="1" kern="1200" dirty="0" smtClean="0">
                  <a:solidFill>
                    <a:schemeClr val="tx1"/>
                  </a:solidFill>
                </a:rPr>
                <a:t>тесты</a:t>
              </a:r>
              <a:endParaRPr lang="ru-RU" sz="3200" b="1" kern="1200" dirty="0">
                <a:solidFill>
                  <a:schemeClr val="tx1"/>
                </a:solidFill>
              </a:endParaRPr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5322063" y="5138118"/>
              <a:ext cx="2176459" cy="1450972"/>
            </a:xfrm>
            <a:custGeom>
              <a:avLst/>
              <a:gdLst>
                <a:gd name="connsiteX0" fmla="*/ 0 w 2176459"/>
                <a:gd name="connsiteY0" fmla="*/ 0 h 1450972"/>
                <a:gd name="connsiteX1" fmla="*/ 2176459 w 2176459"/>
                <a:gd name="connsiteY1" fmla="*/ 0 h 1450972"/>
                <a:gd name="connsiteX2" fmla="*/ 2176459 w 2176459"/>
                <a:gd name="connsiteY2" fmla="*/ 1450972 h 1450972"/>
                <a:gd name="connsiteX3" fmla="*/ 0 w 2176459"/>
                <a:gd name="connsiteY3" fmla="*/ 1450972 h 1450972"/>
                <a:gd name="connsiteX4" fmla="*/ 0 w 2176459"/>
                <a:gd name="connsiteY4" fmla="*/ 0 h 1450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6459" h="1450972">
                  <a:moveTo>
                    <a:pt x="0" y="0"/>
                  </a:moveTo>
                  <a:lnTo>
                    <a:pt x="2176459" y="0"/>
                  </a:lnTo>
                  <a:lnTo>
                    <a:pt x="2176459" y="1450972"/>
                  </a:lnTo>
                  <a:lnTo>
                    <a:pt x="0" y="14509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000" kern="1200" dirty="0" smtClean="0"/>
                <a:t>Эмоционально- волевая сфера</a:t>
              </a:r>
              <a:endParaRPr lang="ru-RU" sz="20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000" kern="1200" dirty="0" smtClean="0"/>
                <a:t>Поведенческая сфера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000" dirty="0" smtClean="0"/>
                <a:t>Личностная сфера</a:t>
              </a:r>
              <a:endParaRPr lang="ru-RU" sz="20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000" kern="1200" dirty="0" smtClean="0"/>
                <a:t>Суицидальный риск </a:t>
              </a:r>
              <a:endParaRPr lang="ru-RU" sz="20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Методика «Карта риска суицида» </a:t>
            </a:r>
            <a:br>
              <a:rPr lang="ru-RU" sz="2800" b="1" dirty="0" smtClean="0"/>
            </a:br>
            <a:r>
              <a:rPr lang="ru-RU" sz="2000" dirty="0" smtClean="0"/>
              <a:t>(модификация для подростков Л.Б. Шнейдер)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 определить степень выраженности факторов риска суицида у подростков</a:t>
            </a:r>
            <a:r>
              <a:rPr lang="ru-RU" b="1" dirty="0" smtClean="0"/>
              <a:t>.</a:t>
            </a:r>
            <a:br>
              <a:rPr lang="ru-RU" b="1" dirty="0" smtClean="0"/>
            </a:br>
            <a:r>
              <a:rPr lang="ru-RU" b="1" dirty="0" smtClean="0"/>
              <a:t>Возраст: </a:t>
            </a:r>
            <a:r>
              <a:rPr lang="ru-RU" dirty="0" smtClean="0"/>
              <a:t>дети подросткового возраста.</a:t>
            </a:r>
            <a:br>
              <a:rPr lang="ru-RU" dirty="0" smtClean="0"/>
            </a:br>
            <a:r>
              <a:rPr lang="ru-RU" dirty="0" smtClean="0"/>
              <a:t>Выявив с помощью «карты риска» предрасположенность к попыткам самоубийства, нужно постоянно держать подростка в поле зрения и чутко реагировать на малейшие отклонения в его настроении и поведении. Если итоговая сумма баллов превышает критическое значение или поведенческие особенности (знаки беды) начинают усиленно проявляться, то рекомендуется обратиться к психологу или врачу-психиатру за квалифицированной помощью.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1000107"/>
          <a:ext cx="8072494" cy="5448956"/>
        </p:xfrm>
        <a:graphic>
          <a:graphicData uri="http://schemas.openxmlformats.org/drawingml/2006/table">
            <a:tbl>
              <a:tblPr/>
              <a:tblGrid>
                <a:gridCol w="476821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8033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2962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9431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47106">
                <a:tc gridSpan="4">
                  <a:txBody>
                    <a:bodyPr/>
                    <a:lstStyle/>
                    <a:p>
                      <a:pPr algn="l" rtl="0" fontAlgn="ctr"/>
                      <a:r>
                        <a:rPr lang="en-US" sz="1600" b="1" i="1" dirty="0">
                          <a:solidFill>
                            <a:srgbClr val="000000"/>
                          </a:solidFill>
                          <a:latin typeface="Times New Roman"/>
                        </a:rPr>
                        <a:t>I. 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</a:rPr>
                        <a:t>Биографические данные</a:t>
                      </a:r>
                      <a:endParaRPr lang="ru-RU" sz="16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863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 Ранее имела место попытка суицида</a:t>
                      </a:r>
                      <a:endParaRPr lang="ru-RU" sz="16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– 0,5</a:t>
                      </a:r>
                      <a:endParaRPr lang="ru-RU" sz="16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+2</a:t>
                      </a:r>
                      <a:endParaRPr lang="ru-RU" sz="16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+3</a:t>
                      </a:r>
                      <a:endParaRPr lang="ru-RU" sz="16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863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2. Суицидальные попытки у родственников</a:t>
                      </a:r>
                      <a:endParaRPr lang="ru-RU" sz="16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– 0,5</a:t>
                      </a:r>
                      <a:endParaRPr lang="ru-RU" sz="16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+1</a:t>
                      </a:r>
                      <a:endParaRPr lang="ru-RU" sz="16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+2</a:t>
                      </a:r>
                      <a:endParaRPr lang="ru-RU" sz="16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863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3. Развод или смерть одного из родителей</a:t>
                      </a:r>
                      <a:endParaRPr lang="ru-RU" sz="16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– 0,5</a:t>
                      </a:r>
                      <a:endParaRPr lang="ru-RU" sz="16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+1</a:t>
                      </a:r>
                      <a:endParaRPr lang="ru-RU" sz="16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+2</a:t>
                      </a:r>
                      <a:endParaRPr lang="ru-RU" sz="16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0863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4. Недостаток тепла в семье</a:t>
                      </a:r>
                      <a:endParaRPr lang="ru-RU" sz="16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– 0,5</a:t>
                      </a:r>
                      <a:endParaRPr lang="ru-RU" sz="16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+1</a:t>
                      </a:r>
                      <a:endParaRPr lang="ru-RU" sz="16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+2</a:t>
                      </a:r>
                      <a:endParaRPr lang="ru-RU" sz="16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0863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5. Полная или частичная безнадзорность</a:t>
                      </a:r>
                      <a:endParaRPr lang="ru-RU" sz="16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– 0,5</a:t>
                      </a:r>
                      <a:endParaRPr lang="ru-RU" sz="16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+0,5</a:t>
                      </a:r>
                      <a:endParaRPr lang="ru-RU" sz="16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+1</a:t>
                      </a:r>
                      <a:endParaRPr lang="ru-RU" sz="16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08631">
                <a:tc gridSpan="4">
                  <a:txBody>
                    <a:bodyPr/>
                    <a:lstStyle/>
                    <a:p>
                      <a:pPr algn="l" rtl="0" fontAlgn="ctr"/>
                      <a:r>
                        <a:rPr lang="en-US" sz="1600" b="1" i="1" dirty="0">
                          <a:solidFill>
                            <a:srgbClr val="000000"/>
                          </a:solidFill>
                          <a:latin typeface="Times New Roman"/>
                        </a:rPr>
                        <a:t>II. 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</a:rPr>
                        <a:t>Актуальная конфликтная ситуация</a:t>
                      </a:r>
                      <a:endParaRPr lang="ru-RU" sz="16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08631">
                <a:tc gridSpan="4">
                  <a:txBody>
                    <a:bodyPr/>
                    <a:lstStyle/>
                    <a:p>
                      <a:pPr algn="l" rtl="0" fontAlgn="ctr"/>
                      <a:r>
                        <a:rPr lang="ru-RU" sz="1600" i="1" dirty="0">
                          <a:solidFill>
                            <a:srgbClr val="000000"/>
                          </a:solidFill>
                          <a:latin typeface="Times New Roman"/>
                        </a:rPr>
                        <a:t>А — вид конфликта:</a:t>
                      </a:r>
                      <a:endParaRPr lang="ru-RU" sz="16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9797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 Конфликт с взрослым человеком (педагогом, родителем)</a:t>
                      </a:r>
                      <a:endParaRPr lang="ru-RU" sz="16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– 0,5</a:t>
                      </a:r>
                      <a:endParaRPr lang="ru-RU" sz="16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+0,5</a:t>
                      </a:r>
                      <a:endParaRPr lang="ru-RU" sz="16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+1</a:t>
                      </a:r>
                      <a:endParaRPr lang="ru-RU" sz="16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0863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7030A0"/>
                          </a:solidFill>
                          <a:latin typeface="Times New Roman"/>
                        </a:rPr>
                        <a:t>2. </a:t>
                      </a: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Конфликт со сверстниками, отвержение группой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7030A0"/>
                          </a:solidFill>
                          <a:latin typeface="Times New Roman"/>
                        </a:rPr>
                        <a:t>– 0,5</a:t>
                      </a:r>
                      <a:endParaRPr lang="ru-RU" sz="1600" dirty="0">
                        <a:solidFill>
                          <a:srgbClr val="7030A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7030A0"/>
                          </a:solidFill>
                          <a:latin typeface="Times New Roman"/>
                        </a:rPr>
                        <a:t>+0,5</a:t>
                      </a:r>
                      <a:endParaRPr lang="ru-RU" sz="1600" dirty="0">
                        <a:solidFill>
                          <a:srgbClr val="7030A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7030A0"/>
                          </a:solidFill>
                          <a:latin typeface="Times New Roman"/>
                        </a:rPr>
                        <a:t>+1</a:t>
                      </a:r>
                      <a:endParaRPr lang="ru-RU" sz="1600" dirty="0">
                        <a:solidFill>
                          <a:srgbClr val="7030A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59797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3. Продолжительный конфликт с близкими людьми, друзьями</a:t>
                      </a:r>
                      <a:endParaRPr lang="ru-RU" sz="16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– 0,5</a:t>
                      </a:r>
                      <a:endParaRPr lang="ru-RU" sz="16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+0,5</a:t>
                      </a:r>
                      <a:endParaRPr lang="ru-RU" sz="16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+1</a:t>
                      </a:r>
                      <a:endParaRPr lang="ru-RU" sz="16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59797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4.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Внутриличностный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конфликт, высокая внутренняя напряженность</a:t>
                      </a:r>
                      <a:endParaRPr lang="ru-RU" sz="16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– 0,5</a:t>
                      </a:r>
                      <a:endParaRPr lang="ru-RU" sz="16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+0,5</a:t>
                      </a:r>
                      <a:endParaRPr lang="ru-RU" sz="16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+1</a:t>
                      </a:r>
                      <a:endParaRPr lang="ru-RU" sz="16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08631">
                <a:tc gridSpan="4">
                  <a:txBody>
                    <a:bodyPr/>
                    <a:lstStyle/>
                    <a:p>
                      <a:pPr algn="l" rtl="0" fontAlgn="ctr"/>
                      <a:r>
                        <a:rPr lang="ru-RU" sz="1600" i="1" dirty="0">
                          <a:solidFill>
                            <a:srgbClr val="000000"/>
                          </a:solidFill>
                          <a:latin typeface="Times New Roman"/>
                        </a:rPr>
                        <a:t>Б — поведение в конфликтной ситуации:</a:t>
                      </a:r>
                      <a:endParaRPr lang="ru-RU" sz="16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0863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5. Высказывания с угрозой суицида</a:t>
                      </a:r>
                      <a:endParaRPr lang="ru-RU" sz="16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– 0,5</a:t>
                      </a:r>
                      <a:endParaRPr lang="ru-RU" sz="16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+2</a:t>
                      </a:r>
                      <a:endParaRPr lang="ru-RU" sz="16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+3</a:t>
                      </a:r>
                      <a:endParaRPr lang="ru-RU" sz="16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08631">
                <a:tc gridSpan="4">
                  <a:txBody>
                    <a:bodyPr/>
                    <a:lstStyle/>
                    <a:p>
                      <a:pPr algn="l" rtl="0" fontAlgn="ctr"/>
                      <a:r>
                        <a:rPr lang="ru-RU" sz="1600" i="1" dirty="0">
                          <a:solidFill>
                            <a:srgbClr val="000000"/>
                          </a:solidFill>
                          <a:latin typeface="Times New Roman"/>
                        </a:rPr>
                        <a:t>В — характер конфликтной ситуации:</a:t>
                      </a:r>
                      <a:endParaRPr lang="ru-RU" sz="16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428604"/>
          <a:ext cx="8143932" cy="564896"/>
        </p:xfrm>
        <a:graphic>
          <a:graphicData uri="http://schemas.openxmlformats.org/drawingml/2006/table">
            <a:tbl>
              <a:tblPr/>
              <a:tblGrid>
                <a:gridCol w="45720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430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7157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5732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2862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</a:rPr>
                        <a:t>Фактор риска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</a:rPr>
                        <a:t>Не выявлен</a:t>
                      </a:r>
                      <a:endParaRPr lang="ru-RU" sz="16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</a:rPr>
                        <a:t>Слабо выражен</a:t>
                      </a:r>
                      <a:endParaRPr lang="ru-RU" sz="18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</a:rPr>
                        <a:t>Сильно выражен</a:t>
                      </a:r>
                      <a:endParaRPr lang="ru-RU" sz="18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35" y="500037"/>
          <a:ext cx="8143933" cy="6199459"/>
        </p:xfrm>
        <a:graphic>
          <a:graphicData uri="http://schemas.openxmlformats.org/drawingml/2006/table">
            <a:tbl>
              <a:tblPr/>
              <a:tblGrid>
                <a:gridCol w="474929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0714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6051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2697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22686">
                <a:tc gridSpan="4">
                  <a:txBody>
                    <a:bodyPr/>
                    <a:lstStyle/>
                    <a:p>
                      <a:pPr algn="l" rtl="0" fontAlgn="ctr"/>
                      <a:r>
                        <a:rPr lang="en-US" sz="1800" b="1" i="1" dirty="0">
                          <a:solidFill>
                            <a:srgbClr val="000000"/>
                          </a:solidFill>
                          <a:latin typeface="Times New Roman"/>
                        </a:rPr>
                        <a:t>III. </a:t>
                      </a:r>
                      <a:r>
                        <a:rPr lang="ru-RU" sz="1800" b="1" i="1" dirty="0">
                          <a:solidFill>
                            <a:srgbClr val="000000"/>
                          </a:solidFill>
                          <a:latin typeface="Times New Roman"/>
                        </a:rPr>
                        <a:t>Характеристика личности</a:t>
                      </a:r>
                      <a:endParaRPr lang="ru-RU" sz="18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2686">
                <a:tc gridSpan="4">
                  <a:txBody>
                    <a:bodyPr/>
                    <a:lstStyle/>
                    <a:p>
                      <a:pPr algn="l" rtl="0" fontAlgn="ctr"/>
                      <a:r>
                        <a:rPr lang="ru-RU" sz="1800" i="1" dirty="0">
                          <a:solidFill>
                            <a:srgbClr val="000000"/>
                          </a:solidFill>
                          <a:latin typeface="Times New Roman"/>
                        </a:rPr>
                        <a:t>А — волевая сфера личности:</a:t>
                      </a:r>
                      <a:endParaRPr lang="ru-RU" sz="18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1426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 Самостоятельность, отсутствие зависимости в принятии решений</a:t>
                      </a:r>
                      <a:endParaRPr lang="ru-RU" sz="18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– 1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+0,5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+1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268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2. Решительность</a:t>
                      </a:r>
                      <a:endParaRPr lang="ru-RU" sz="18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– 0,5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+0,5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+1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2268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3. Настойчивость</a:t>
                      </a:r>
                      <a:endParaRPr lang="ru-RU" sz="18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– 0,5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+0,5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+1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2268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4. Сильно выраженное желание достичь своей цели</a:t>
                      </a:r>
                      <a:endParaRPr lang="ru-RU" sz="18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– 1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+0,5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+1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22686">
                <a:tc gridSpan="4">
                  <a:txBody>
                    <a:bodyPr/>
                    <a:lstStyle/>
                    <a:p>
                      <a:pPr algn="l" rtl="0" fontAlgn="ctr"/>
                      <a:r>
                        <a:rPr lang="ru-RU" sz="1800" i="1" dirty="0">
                          <a:solidFill>
                            <a:srgbClr val="000000"/>
                          </a:solidFill>
                          <a:latin typeface="Times New Roman"/>
                        </a:rPr>
                        <a:t>Б — эмоциональная сфера личности:</a:t>
                      </a:r>
                      <a:endParaRPr lang="ru-RU" sz="18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2268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5. Болезненное самолюбие, ранимость</a:t>
                      </a:r>
                      <a:endParaRPr lang="ru-RU" sz="18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– 0,5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+0,5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+2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2268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6. Доверчивость</a:t>
                      </a:r>
                      <a:endParaRPr lang="ru-RU" sz="18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– 0,5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+0,5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+1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61426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7. Эмоциональная вязкость («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застревание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» на своих переживаниях, неумение отвлечься)</a:t>
                      </a:r>
                      <a:endParaRPr lang="ru-RU" sz="18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– 0,5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+1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+2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2268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8. Эмоциональная неустойчивость</a:t>
                      </a:r>
                      <a:endParaRPr lang="ru-RU" sz="18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– 0,5</a:t>
                      </a:r>
                      <a:endParaRPr lang="ru-RU" sz="18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+2</a:t>
                      </a:r>
                      <a:endParaRPr lang="ru-RU" sz="18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+3</a:t>
                      </a:r>
                      <a:endParaRPr lang="ru-RU" sz="18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2268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9. Импульсивность</a:t>
                      </a:r>
                      <a:endParaRPr lang="ru-RU" sz="18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– 0,5</a:t>
                      </a:r>
                      <a:endParaRPr lang="ru-RU" sz="18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+0,5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+2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61426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10. Эмоциональная зависимость, потребность в близких эмоциональных контактах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– 0,5</a:t>
                      </a:r>
                      <a:endParaRPr lang="ru-RU" sz="18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+0,5</a:t>
                      </a:r>
                      <a:endParaRPr lang="ru-RU" sz="18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+2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2268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11. Низкая способность к созданию защитных механизмов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– 0,5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+0,5</a:t>
                      </a:r>
                      <a:endParaRPr lang="ru-RU" sz="18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+1,5</a:t>
                      </a:r>
                      <a:endParaRPr lang="ru-RU" sz="18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2268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12. Бескомпромиссность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– 0,5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+0,5</a:t>
                      </a:r>
                      <a:endParaRPr lang="ru-RU" sz="18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+1,5</a:t>
                      </a:r>
                      <a:endParaRPr lang="ru-RU" sz="18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28" marR="8128" marT="8128" marB="812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1918</TotalTime>
  <Words>1233</Words>
  <Application>Microsoft Office PowerPoint</Application>
  <PresentationFormat>Экран (4:3)</PresentationFormat>
  <Paragraphs>286</Paragraphs>
  <Slides>27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Трек</vt:lpstr>
      <vt:lpstr>МБУ «ЦППМСП Калининского района .г. Челябинска»     педагог- психолог Гриневич Светлана Николаевна</vt:lpstr>
      <vt:lpstr>Слайд 2</vt:lpstr>
      <vt:lpstr>Слайд 3</vt:lpstr>
      <vt:lpstr>  I.Создание доверительных отношений  на процедуре тестирования </vt:lpstr>
      <vt:lpstr> II.   Диагностика </vt:lpstr>
      <vt:lpstr>Что  используем</vt:lpstr>
      <vt:lpstr>Методика «Карта риска суицида»  (модификация для подростков Л.Б. Шнейдер)</vt:lpstr>
      <vt:lpstr>Слайд 8</vt:lpstr>
      <vt:lpstr>Слайд 9</vt:lpstr>
      <vt:lpstr>Слайд 10</vt:lpstr>
      <vt:lpstr>Слайд 11</vt:lpstr>
      <vt:lpstr>1.Социометрия.     5-11классы</vt:lpstr>
      <vt:lpstr>Проективные методы</vt:lpstr>
      <vt:lpstr>Слайд 14</vt:lpstr>
      <vt:lpstr>Слайд 15</vt:lpstr>
      <vt:lpstr>Слайд 16</vt:lpstr>
      <vt:lpstr>    Выявление суицидального  риска  у детей   Проективная, непрозрачная( А.А. Кучер, В.П. Костюкевич) 5- 11 класс </vt:lpstr>
      <vt:lpstr>Слайд 18</vt:lpstr>
      <vt:lpstr>Слайд 19</vt:lpstr>
      <vt:lpstr>Дополнительные  диагностики</vt:lpstr>
      <vt:lpstr>Опросник суицидального риска  (модификация Т.Н. Разуваевой). 8-11 классы</vt:lpstr>
      <vt:lpstr>       III   сообщение  о результатах обследования  участникам образовательного процесса      </vt:lpstr>
      <vt:lpstr>Слайд 23</vt:lpstr>
      <vt:lpstr>Слайд 24</vt:lpstr>
      <vt:lpstr>Что делать, когда обучающийся угрожает кончить жизнь самоубийством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Телесно-ориентированные подходы в работе с детьми с сочетанными дефектами</dc:title>
  <dc:creator>Сергей</dc:creator>
  <cp:lastModifiedBy>SNG</cp:lastModifiedBy>
  <cp:revision>209</cp:revision>
  <dcterms:created xsi:type="dcterms:W3CDTF">2016-03-11T09:45:16Z</dcterms:created>
  <dcterms:modified xsi:type="dcterms:W3CDTF">2019-12-03T06:15:47Z</dcterms:modified>
</cp:coreProperties>
</file>